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8" r:id="rId3"/>
    <p:sldId id="257" r:id="rId4"/>
    <p:sldId id="275" r:id="rId5"/>
    <p:sldId id="270" r:id="rId6"/>
    <p:sldId id="277" r:id="rId7"/>
    <p:sldId id="267" r:id="rId8"/>
    <p:sldId id="259" r:id="rId9"/>
    <p:sldId id="260" r:id="rId10"/>
    <p:sldId id="269" r:id="rId11"/>
    <p:sldId id="278" r:id="rId12"/>
    <p:sldId id="279" r:id="rId13"/>
    <p:sldId id="271" r:id="rId14"/>
    <p:sldId id="276" r:id="rId15"/>
    <p:sldId id="272" r:id="rId16"/>
    <p:sldId id="262" r:id="rId17"/>
    <p:sldId id="280" r:id="rId18"/>
    <p:sldId id="264" r:id="rId19"/>
    <p:sldId id="291" r:id="rId20"/>
    <p:sldId id="281" r:id="rId21"/>
    <p:sldId id="290" r:id="rId22"/>
    <p:sldId id="284" r:id="rId23"/>
    <p:sldId id="282" r:id="rId24"/>
    <p:sldId id="265" r:id="rId25"/>
    <p:sldId id="285" r:id="rId26"/>
    <p:sldId id="274" r:id="rId27"/>
    <p:sldId id="286" r:id="rId28"/>
    <p:sldId id="288" r:id="rId29"/>
    <p:sldId id="26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5" autoAdjust="0"/>
  </p:normalViewPr>
  <p:slideViewPr>
    <p:cSldViewPr showGuides="1">
      <p:cViewPr>
        <p:scale>
          <a:sx n="121" d="100"/>
          <a:sy n="121" d="100"/>
        </p:scale>
        <p:origin x="-1260" y="66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4F17-E206-4C0D-AD2B-DE2C551BB24C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A791B-65C7-495E-9FF4-2EB0255AD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1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Assumption: </a:t>
            </a:r>
            <a:br>
              <a:rPr lang="en-AU" b="1" dirty="0" smtClean="0"/>
            </a:br>
            <a:r>
              <a:rPr lang="en-AU" dirty="0" smtClean="0"/>
              <a:t>There exists an adversary to harm our security model.</a:t>
            </a:r>
          </a:p>
          <a:p>
            <a:r>
              <a:rPr lang="en-AU" b="1" dirty="0" smtClean="0"/>
              <a:t>Show that:</a:t>
            </a:r>
          </a:p>
          <a:p>
            <a:pPr marL="457200" lvl="1" indent="0">
              <a:buNone/>
            </a:pPr>
            <a:r>
              <a:rPr lang="en-AU" dirty="0" smtClean="0"/>
              <a:t>The simulator simulates our construction equals to the mathematical hard problem. </a:t>
            </a:r>
          </a:p>
          <a:p>
            <a:pPr marL="457200" lvl="1" indent="0">
              <a:buNone/>
            </a:pPr>
            <a:r>
              <a:rPr lang="en-AU" dirty="0" smtClean="0"/>
              <a:t>Then, contradiction!!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791B-65C7-495E-9FF4-2EB0255ADB3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1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39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402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01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89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68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9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49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928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70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88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78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F399-488A-49F1-A3BC-D73CEA5369FE}" type="datetimeFigureOut">
              <a:rPr lang="en-AU" smtClean="0"/>
              <a:t>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33D8-63CF-453C-B2AD-B57B14B77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80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Dual System Encryption:</a:t>
            </a:r>
            <a:br>
              <a:rPr lang="en-AU" dirty="0" smtClean="0"/>
            </a:br>
            <a:r>
              <a:rPr lang="en-US" sz="3100" dirty="0"/>
              <a:t>Concept, History and Recent works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>
                <a:solidFill>
                  <a:schemeClr val="tx1"/>
                </a:solidFill>
              </a:rPr>
              <a:t>Jongkil</a:t>
            </a:r>
            <a:r>
              <a:rPr lang="en-AU" dirty="0" smtClean="0">
                <a:solidFill>
                  <a:schemeClr val="tx1"/>
                </a:solidFill>
              </a:rPr>
              <a:t> Kim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ko-KR" dirty="0"/>
              <a:t>Semi-functional </a:t>
            </a:r>
            <a:r>
              <a:rPr lang="en-AU" altLang="ko-KR" dirty="0" err="1"/>
              <a:t>Ciphertext</a:t>
            </a:r>
            <a:r>
              <a:rPr lang="en-AU" altLang="ko-KR" dirty="0"/>
              <a:t> Invariance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Invariance between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Real</a:t>
            </a:r>
            <a:r>
              <a:rPr lang="en-AU" baseline="-25000" dirty="0" smtClean="0"/>
              <a:t> </a:t>
            </a:r>
            <a:r>
              <a:rPr lang="en-AU" dirty="0" smtClean="0"/>
              <a:t>and</a:t>
            </a:r>
            <a:r>
              <a:rPr lang="en-AU" baseline="-25000" dirty="0" smtClean="0"/>
              <a:t> </a:t>
            </a:r>
            <a:r>
              <a:rPr lang="en-US" altLang="ko-KR" dirty="0"/>
              <a:t>Game</a:t>
            </a:r>
            <a:r>
              <a:rPr lang="en-US" altLang="ko-KR" baseline="-25000" dirty="0"/>
              <a:t>0</a:t>
            </a:r>
            <a:endParaRPr lang="ko-KR" altLang="en-US" baseline="-25000" dirty="0"/>
          </a:p>
          <a:p>
            <a:endParaRPr lang="en-AU" baseline="-250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627784" y="1600200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0059" y="27211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Setup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90059" y="340519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90059" y="420744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Challenge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90059" y="499764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II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90059" y="57955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Guess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267948" y="21955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Simulator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186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Adversary</a:t>
            </a:r>
            <a:endParaRPr lang="en-AU" dirty="0"/>
          </a:p>
        </p:txBody>
      </p:sp>
      <p:cxnSp>
        <p:nvCxnSpPr>
          <p:cNvPr id="13" name="Straight Arrow Connector 15"/>
          <p:cNvCxnSpPr/>
          <p:nvPr/>
        </p:nvCxnSpPr>
        <p:spPr>
          <a:xfrm>
            <a:off x="1844012" y="3234462"/>
            <a:ext cx="3376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6"/>
          <p:cNvCxnSpPr/>
          <p:nvPr/>
        </p:nvCxnSpPr>
        <p:spPr>
          <a:xfrm flipV="1">
            <a:off x="1850199" y="2865130"/>
            <a:ext cx="3414193" cy="929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36100" y="2564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 query</a:t>
            </a:r>
            <a:endParaRPr lang="en-AU" sz="1600" dirty="0"/>
          </a:p>
        </p:txBody>
      </p:sp>
      <p:pic>
        <p:nvPicPr>
          <p:cNvPr id="16" name="Picture 4" descr="C:\Users\jk057\AppData\Local\Microsoft\Windows\Temporary Internet Files\Content.IE5\SU7HJ9OB\MC90043390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84882"/>
            <a:ext cx="349580" cy="3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48268" y="286513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</a:t>
            </a:r>
            <a:endParaRPr lang="en-AU" sz="1600" dirty="0"/>
          </a:p>
        </p:txBody>
      </p:sp>
      <p:cxnSp>
        <p:nvCxnSpPr>
          <p:cNvPr id="19" name="Straight Arrow Connector 21"/>
          <p:cNvCxnSpPr/>
          <p:nvPr/>
        </p:nvCxnSpPr>
        <p:spPr>
          <a:xfrm>
            <a:off x="1835696" y="4020458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2"/>
          <p:cNvCxnSpPr/>
          <p:nvPr/>
        </p:nvCxnSpPr>
        <p:spPr>
          <a:xfrm flipV="1">
            <a:off x="1835696" y="3670562"/>
            <a:ext cx="3384376" cy="1207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95736" y="337847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(X)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81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23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2631" y="3712682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왼쪽으로 구부러진 화살표 23"/>
          <p:cNvSpPr/>
          <p:nvPr/>
        </p:nvSpPr>
        <p:spPr>
          <a:xfrm>
            <a:off x="5698708" y="3538620"/>
            <a:ext cx="296348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오른쪽으로 구부러진 화살표 24"/>
          <p:cNvSpPr/>
          <p:nvPr/>
        </p:nvSpPr>
        <p:spPr>
          <a:xfrm flipV="1">
            <a:off x="5346985" y="3526546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1"/>
          <p:cNvCxnSpPr/>
          <p:nvPr/>
        </p:nvCxnSpPr>
        <p:spPr>
          <a:xfrm flipV="1">
            <a:off x="1835696" y="4817625"/>
            <a:ext cx="3392692" cy="2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2044" y="4126727"/>
            <a:ext cx="3016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mtClean="0"/>
              <a:t>Challenge query (M</a:t>
            </a:r>
            <a:r>
              <a:rPr lang="en-AU" sz="1600" baseline="-25000" smtClean="0"/>
              <a:t>0</a:t>
            </a:r>
            <a:r>
              <a:rPr lang="en-AU" sz="1600" smtClean="0"/>
              <a:t>, M</a:t>
            </a:r>
            <a:r>
              <a:rPr lang="en-AU" sz="1600" baseline="-25000" smtClean="0"/>
              <a:t>1</a:t>
            </a:r>
            <a:r>
              <a:rPr lang="en-AU" sz="1600" smtClean="0"/>
              <a:t>, Y)</a:t>
            </a:r>
            <a:endParaRPr lang="en-A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996140" y="4509120"/>
            <a:ext cx="2617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Challenge </a:t>
            </a:r>
            <a:r>
              <a:rPr lang="en-AU" sz="1600" dirty="0" err="1" smtClean="0"/>
              <a:t>Cipehrtext</a:t>
            </a:r>
            <a:r>
              <a:rPr lang="en-AU" sz="1600" dirty="0" smtClean="0"/>
              <a:t> (M</a:t>
            </a:r>
            <a:r>
              <a:rPr lang="en-AU" sz="1600" baseline="-25000" dirty="0" smtClean="0"/>
              <a:t>B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cxnSp>
        <p:nvCxnSpPr>
          <p:cNvPr id="30" name="Straight Arrow Connector 22"/>
          <p:cNvCxnSpPr/>
          <p:nvPr/>
        </p:nvCxnSpPr>
        <p:spPr>
          <a:xfrm>
            <a:off x="1841883" y="4423934"/>
            <a:ext cx="3414193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1"/>
          <p:cNvCxnSpPr>
            <a:endCxn id="35" idx="2"/>
          </p:cNvCxnSpPr>
          <p:nvPr/>
        </p:nvCxnSpPr>
        <p:spPr>
          <a:xfrm>
            <a:off x="1835696" y="5611905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2"/>
          <p:cNvCxnSpPr/>
          <p:nvPr/>
        </p:nvCxnSpPr>
        <p:spPr>
          <a:xfrm>
            <a:off x="1844012" y="5217065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95736" y="489301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(X)</a:t>
            </a:r>
            <a:endParaRPr lang="en-A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9952" y="5273351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36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2631" y="5304129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왼쪽으로 구부러진 화살표 36"/>
          <p:cNvSpPr/>
          <p:nvPr/>
        </p:nvSpPr>
        <p:spPr>
          <a:xfrm>
            <a:off x="5698707" y="5104231"/>
            <a:ext cx="296349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오른쪽으로 구부러진 화살표 37"/>
          <p:cNvSpPr/>
          <p:nvPr/>
        </p:nvSpPr>
        <p:spPr>
          <a:xfrm flipV="1">
            <a:off x="5346985" y="5092157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20"/>
              <p:cNvSpPr/>
              <p:nvPr/>
            </p:nvSpPr>
            <p:spPr>
              <a:xfrm>
                <a:off x="1166123" y="4498534"/>
                <a:ext cx="1224136" cy="29861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chemeClr val="tx1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AU" sz="1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AU" sz="1400" b="1" dirty="0" smtClean="0">
                    <a:solidFill>
                      <a:schemeClr val="tx1"/>
                    </a:solidFill>
                  </a:rPr>
                  <a:t> {0,1} </a:t>
                </a:r>
                <a:endParaRPr lang="en-AU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23" y="4498534"/>
                <a:ext cx="1224136" cy="298618"/>
              </a:xfrm>
              <a:prstGeom prst="roundRect">
                <a:avLst/>
              </a:prstGeom>
              <a:blipFill rotWithShape="0">
                <a:blip r:embed="rId4"/>
                <a:stretch>
                  <a:fillRect t="-4082" b="-224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21"/>
          <p:cNvCxnSpPr/>
          <p:nvPr/>
        </p:nvCxnSpPr>
        <p:spPr>
          <a:xfrm>
            <a:off x="1844012" y="5991155"/>
            <a:ext cx="3392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40156" y="5682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Guess?</a:t>
            </a:r>
            <a:endParaRPr lang="en-AU" sz="1600" dirty="0"/>
          </a:p>
        </p:txBody>
      </p:sp>
      <p:cxnSp>
        <p:nvCxnSpPr>
          <p:cNvPr id="42" name="Straight Arrow Connector 22"/>
          <p:cNvCxnSpPr/>
          <p:nvPr/>
        </p:nvCxnSpPr>
        <p:spPr>
          <a:xfrm>
            <a:off x="1852328" y="6263759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82274" y="597076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0 or 1</a:t>
            </a:r>
            <a:endParaRPr lang="en-AU" sz="1600" dirty="0"/>
          </a:p>
        </p:txBody>
      </p:sp>
      <p:cxnSp>
        <p:nvCxnSpPr>
          <p:cNvPr id="44" name="직선 연결선 43"/>
          <p:cNvCxnSpPr/>
          <p:nvPr/>
        </p:nvCxnSpPr>
        <p:spPr>
          <a:xfrm>
            <a:off x="539552" y="3378478"/>
            <a:ext cx="54555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467544" y="4126727"/>
            <a:ext cx="5544616" cy="8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395536" y="4893018"/>
            <a:ext cx="5599520" cy="327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395536" y="5682734"/>
            <a:ext cx="5616624" cy="141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1835696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5292080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00192" y="34197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Game</a:t>
            </a:r>
            <a:r>
              <a:rPr lang="en-US" altLang="ko-KR" baseline="-25000" dirty="0" err="1" smtClean="0"/>
              <a:t>Real</a:t>
            </a:r>
            <a:endParaRPr lang="ko-KR" altLang="en-US" baseline="-25000" dirty="0"/>
          </a:p>
        </p:txBody>
      </p:sp>
      <p:grpSp>
        <p:nvGrpSpPr>
          <p:cNvPr id="76" name="그룹 75"/>
          <p:cNvGrpSpPr/>
          <p:nvPr/>
        </p:nvGrpSpPr>
        <p:grpSpPr>
          <a:xfrm>
            <a:off x="2246243" y="4005064"/>
            <a:ext cx="5672349" cy="1007694"/>
            <a:chOff x="2246243" y="4005064"/>
            <a:chExt cx="5672349" cy="1007694"/>
          </a:xfrm>
        </p:grpSpPr>
        <p:sp>
          <p:nvSpPr>
            <p:cNvPr id="68" name="TextBox 67"/>
            <p:cNvSpPr txBox="1"/>
            <p:nvPr/>
          </p:nvSpPr>
          <p:spPr>
            <a:xfrm>
              <a:off x="2246243" y="4388336"/>
              <a:ext cx="1802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Semi-functional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281374" y="4643426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Game</a:t>
              </a:r>
              <a:r>
                <a:rPr lang="en-US" altLang="ko-KR" baseline="-25000" dirty="0" smtClean="0"/>
                <a:t>0</a:t>
              </a:r>
              <a:endParaRPr lang="ko-KR" altLang="en-US" baseline="-25000" dirty="0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504166" y="4005064"/>
              <a:ext cx="141442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dirty="0" smtClean="0"/>
                <a:t>≈ </a:t>
              </a:r>
              <a:r>
                <a:rPr lang="en-US" altLang="ko-KR" dirty="0" smtClean="0"/>
                <a:t>(Invariant)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42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Invariance of two games</a:t>
            </a:r>
            <a:endParaRPr lang="en-AU" dirty="0"/>
          </a:p>
        </p:txBody>
      </p:sp>
      <p:sp>
        <p:nvSpPr>
          <p:cNvPr id="7" name="Cloud 6"/>
          <p:cNvSpPr/>
          <p:nvPr/>
        </p:nvSpPr>
        <p:spPr>
          <a:xfrm>
            <a:off x="5509978" y="1607555"/>
            <a:ext cx="280643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that two games are indistinguishable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030755" y="1602587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Mathematical Problem is hard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09796" y="1952836"/>
            <a:ext cx="432048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0" name="Cloud 9"/>
          <p:cNvSpPr/>
          <p:nvPr/>
        </p:nvSpPr>
        <p:spPr>
          <a:xfrm>
            <a:off x="1043608" y="3717032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who distinguishes two games</a:t>
            </a:r>
          </a:p>
        </p:txBody>
      </p:sp>
      <p:sp>
        <p:nvSpPr>
          <p:cNvPr id="11" name="Cloud 10"/>
          <p:cNvSpPr/>
          <p:nvPr/>
        </p:nvSpPr>
        <p:spPr>
          <a:xfrm>
            <a:off x="5580112" y="378904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mathematical hard problem 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70448" y="3969060"/>
            <a:ext cx="3213720" cy="1620180"/>
            <a:chOff x="2870448" y="3969060"/>
            <a:chExt cx="3213720" cy="1620180"/>
          </a:xfrm>
        </p:grpSpPr>
        <p:sp>
          <p:nvSpPr>
            <p:cNvPr id="12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0448" y="4388911"/>
              <a:ext cx="321372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AU" dirty="0" smtClean="0"/>
                <a:t>Show that distinguishing two games equals to mathematical hard problem.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10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ko-KR" dirty="0"/>
              <a:t>Semi-functional </a:t>
            </a:r>
            <a:r>
              <a:rPr lang="en-AU" altLang="ko-KR" dirty="0" err="1"/>
              <a:t>Ciphertext</a:t>
            </a:r>
            <a:r>
              <a:rPr lang="en-AU" altLang="ko-KR" dirty="0"/>
              <a:t> Invariance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Invariance between </a:t>
            </a:r>
            <a:r>
              <a:rPr lang="en-US" altLang="ko-KR" dirty="0" smtClean="0"/>
              <a:t>Game</a:t>
            </a:r>
            <a:r>
              <a:rPr lang="en-US" altLang="ko-KR" baseline="-25000" dirty="0" smtClean="0"/>
              <a:t>0</a:t>
            </a:r>
            <a:r>
              <a:rPr lang="en-AU" dirty="0" smtClean="0"/>
              <a:t> and </a:t>
            </a:r>
            <a:r>
              <a:rPr lang="en-US" altLang="ko-KR" dirty="0" err="1" smtClean="0"/>
              <a:t>Game</a:t>
            </a:r>
            <a:r>
              <a:rPr lang="en-US" altLang="ko-KR" baseline="-25000" dirty="0" err="1" smtClean="0"/>
              <a:t>q</a:t>
            </a:r>
            <a:endParaRPr lang="ko-KR" altLang="en-US" baseline="-25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627784" y="1600200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0059" y="26996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662067" y="430180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Challenge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662067" y="554985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II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267948" y="21955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Simulator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186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Adversary</a:t>
            </a:r>
            <a:endParaRPr lang="en-AU" dirty="0"/>
          </a:p>
        </p:txBody>
      </p:sp>
      <p:cxnSp>
        <p:nvCxnSpPr>
          <p:cNvPr id="19" name="Straight Arrow Connector 21"/>
          <p:cNvCxnSpPr/>
          <p:nvPr/>
        </p:nvCxnSpPr>
        <p:spPr>
          <a:xfrm>
            <a:off x="1835696" y="3206884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2"/>
          <p:cNvCxnSpPr/>
          <p:nvPr/>
        </p:nvCxnSpPr>
        <p:spPr>
          <a:xfrm flipV="1">
            <a:off x="1835696" y="2856988"/>
            <a:ext cx="3384376" cy="1207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95736" y="2564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</a:t>
            </a:r>
            <a:r>
              <a:rPr lang="en-AU" sz="1600" baseline="-25000" dirty="0" smtClean="0"/>
              <a:t>1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287442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r>
              <a:rPr lang="en-AU" sz="1600" baseline="-25000" dirty="0" smtClean="0"/>
              <a:t>1</a:t>
            </a:r>
            <a:endParaRPr lang="en-AU" sz="1600" baseline="-25000" dirty="0"/>
          </a:p>
        </p:txBody>
      </p:sp>
      <p:pic>
        <p:nvPicPr>
          <p:cNvPr id="23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3768" y="2899108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Arrow Connector 21"/>
          <p:cNvCxnSpPr/>
          <p:nvPr/>
        </p:nvCxnSpPr>
        <p:spPr>
          <a:xfrm flipV="1">
            <a:off x="1907704" y="4911986"/>
            <a:ext cx="3392692" cy="2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04052" y="4221088"/>
            <a:ext cx="3016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mtClean="0"/>
              <a:t>Challenge query (M</a:t>
            </a:r>
            <a:r>
              <a:rPr lang="en-AU" sz="1600" baseline="-25000" smtClean="0"/>
              <a:t>0</a:t>
            </a:r>
            <a:r>
              <a:rPr lang="en-AU" sz="1600" smtClean="0"/>
              <a:t>, M</a:t>
            </a:r>
            <a:r>
              <a:rPr lang="en-AU" sz="1600" baseline="-25000" smtClean="0"/>
              <a:t>1</a:t>
            </a:r>
            <a:r>
              <a:rPr lang="en-AU" sz="1600" smtClean="0"/>
              <a:t>, Y)</a:t>
            </a:r>
            <a:endParaRPr lang="en-A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068148" y="4603481"/>
            <a:ext cx="2617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Challenge </a:t>
            </a:r>
            <a:r>
              <a:rPr lang="en-AU" sz="1600" dirty="0" err="1" smtClean="0"/>
              <a:t>Cipehrtext</a:t>
            </a:r>
            <a:r>
              <a:rPr lang="en-AU" sz="1600" dirty="0" smtClean="0"/>
              <a:t> (M</a:t>
            </a:r>
            <a:r>
              <a:rPr lang="en-AU" sz="1600" baseline="-25000" dirty="0" smtClean="0"/>
              <a:t>B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cxnSp>
        <p:nvCxnSpPr>
          <p:cNvPr id="30" name="Straight Arrow Connector 22"/>
          <p:cNvCxnSpPr/>
          <p:nvPr/>
        </p:nvCxnSpPr>
        <p:spPr>
          <a:xfrm>
            <a:off x="1913891" y="4518295"/>
            <a:ext cx="3414193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1"/>
          <p:cNvCxnSpPr>
            <a:endCxn id="35" idx="2"/>
          </p:cNvCxnSpPr>
          <p:nvPr/>
        </p:nvCxnSpPr>
        <p:spPr>
          <a:xfrm>
            <a:off x="1907704" y="6164111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2"/>
          <p:cNvCxnSpPr/>
          <p:nvPr/>
        </p:nvCxnSpPr>
        <p:spPr>
          <a:xfrm>
            <a:off x="1916020" y="5769271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67744" y="544522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</a:t>
            </a:r>
            <a:r>
              <a:rPr lang="en-AU" sz="1600" dirty="0" err="1" smtClean="0"/>
              <a:t>X</a:t>
            </a:r>
            <a:r>
              <a:rPr lang="en-AU" altLang="ko-KR" sz="1600" baseline="-25000" dirty="0" err="1" smtClean="0"/>
              <a:t>q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211960" y="5825557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</a:t>
            </a:r>
            <a:r>
              <a:rPr lang="en-AU" sz="1600" dirty="0" err="1" smtClean="0"/>
              <a:t>key</a:t>
            </a:r>
            <a:r>
              <a:rPr lang="en-AU" altLang="ko-KR" sz="1600" baseline="-25000" dirty="0" err="1" smtClean="0"/>
              <a:t>q</a:t>
            </a:r>
            <a:endParaRPr lang="en-AU" sz="1600" dirty="0"/>
          </a:p>
        </p:txBody>
      </p:sp>
      <p:pic>
        <p:nvPicPr>
          <p:cNvPr id="36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3768" y="5856335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20"/>
              <p:cNvSpPr/>
              <p:nvPr/>
            </p:nvSpPr>
            <p:spPr>
              <a:xfrm>
                <a:off x="1238131" y="4592895"/>
                <a:ext cx="1224136" cy="29861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chemeClr val="tx1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AU" sz="1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AU" sz="1400" b="1" dirty="0" smtClean="0">
                    <a:solidFill>
                      <a:schemeClr val="tx1"/>
                    </a:solidFill>
                  </a:rPr>
                  <a:t> {0,1} </a:t>
                </a:r>
                <a:endParaRPr lang="en-AU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131" y="4592895"/>
                <a:ext cx="1224136" cy="298618"/>
              </a:xfrm>
              <a:prstGeom prst="roundRect">
                <a:avLst/>
              </a:prstGeom>
              <a:blipFill rotWithShape="0">
                <a:blip r:embed="rId3"/>
                <a:stretch>
                  <a:fillRect t="-4082" b="-224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직선 연결선 44"/>
          <p:cNvCxnSpPr/>
          <p:nvPr/>
        </p:nvCxnSpPr>
        <p:spPr>
          <a:xfrm flipV="1">
            <a:off x="539552" y="4221088"/>
            <a:ext cx="5544616" cy="8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467544" y="5085184"/>
            <a:ext cx="5599520" cy="327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1835696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5292080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156177" y="213799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Game</a:t>
            </a:r>
            <a:r>
              <a:rPr lang="en-US" altLang="ko-KR" baseline="-25000" dirty="0"/>
              <a:t>0</a:t>
            </a:r>
            <a:endParaRPr lang="ko-KR" alt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2318251" y="4482697"/>
            <a:ext cx="180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Semi-functional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21"/>
          <p:cNvCxnSpPr/>
          <p:nvPr/>
        </p:nvCxnSpPr>
        <p:spPr>
          <a:xfrm>
            <a:off x="1835696" y="3854956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2"/>
          <p:cNvCxnSpPr/>
          <p:nvPr/>
        </p:nvCxnSpPr>
        <p:spPr>
          <a:xfrm flipV="1">
            <a:off x="1835696" y="3505060"/>
            <a:ext cx="3384376" cy="1207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95736" y="321297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</a:t>
            </a:r>
            <a:r>
              <a:rPr lang="en-AU" sz="1600" baseline="-25000" dirty="0" smtClean="0"/>
              <a:t>2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139952" y="352249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r>
              <a:rPr lang="en-AU" altLang="ko-KR" sz="1600" baseline="-25000" dirty="0" smtClean="0"/>
              <a:t>2</a:t>
            </a:r>
            <a:endParaRPr lang="en-AU" sz="1600" dirty="0"/>
          </a:p>
        </p:txBody>
      </p:sp>
      <p:pic>
        <p:nvPicPr>
          <p:cNvPr id="56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3768" y="3547180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직사각형 58"/>
          <p:cNvSpPr/>
          <p:nvPr/>
        </p:nvSpPr>
        <p:spPr>
          <a:xfrm>
            <a:off x="3343702" y="3645024"/>
            <a:ext cx="43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…</a:t>
            </a:r>
            <a:endParaRPr lang="ko-KR" altLang="en-US" dirty="0"/>
          </a:p>
        </p:txBody>
      </p:sp>
      <p:sp>
        <p:nvSpPr>
          <p:cNvPr id="60" name="직사각형 59"/>
          <p:cNvSpPr/>
          <p:nvPr/>
        </p:nvSpPr>
        <p:spPr>
          <a:xfrm>
            <a:off x="3347864" y="4922004"/>
            <a:ext cx="43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…</a:t>
            </a:r>
            <a:endParaRPr lang="ko-KR" altLang="en-US" dirty="0"/>
          </a:p>
        </p:txBody>
      </p:sp>
      <p:grpSp>
        <p:nvGrpSpPr>
          <p:cNvPr id="18" name="그룹 17"/>
          <p:cNvGrpSpPr/>
          <p:nvPr/>
        </p:nvGrpSpPr>
        <p:grpSpPr>
          <a:xfrm>
            <a:off x="2771800" y="2400475"/>
            <a:ext cx="4203832" cy="740493"/>
            <a:chOff x="2771800" y="2400475"/>
            <a:chExt cx="4203832" cy="740493"/>
          </a:xfrm>
        </p:grpSpPr>
        <p:sp>
          <p:nvSpPr>
            <p:cNvPr id="74" name="직사각형 73"/>
            <p:cNvSpPr/>
            <p:nvPr/>
          </p:nvSpPr>
          <p:spPr>
            <a:xfrm>
              <a:off x="6156177" y="2771636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Game</a:t>
              </a:r>
              <a:r>
                <a:rPr lang="en-US" altLang="ko-KR" baseline="-25000" dirty="0" smtClean="0"/>
                <a:t>1</a:t>
              </a:r>
              <a:endParaRPr lang="ko-KR" altLang="en-US" baseline="-25000" dirty="0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360802" y="240047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dirty="0" smtClean="0"/>
                <a:t>≈</a:t>
              </a:r>
              <a:endParaRPr lang="ko-KR" alt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71800" y="2780928"/>
              <a:ext cx="1802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Semi-functional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2769772" y="3029181"/>
            <a:ext cx="4205860" cy="738373"/>
            <a:chOff x="2769772" y="3029181"/>
            <a:chExt cx="4205860" cy="738373"/>
          </a:xfrm>
        </p:grpSpPr>
        <p:sp>
          <p:nvSpPr>
            <p:cNvPr id="75" name="직사각형 74"/>
            <p:cNvSpPr/>
            <p:nvPr/>
          </p:nvSpPr>
          <p:spPr>
            <a:xfrm>
              <a:off x="6360802" y="3029181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dirty="0" smtClean="0"/>
                <a:t>≈</a:t>
              </a:r>
              <a:endParaRPr lang="ko-KR" altLang="en-US" dirty="0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6156177" y="3396127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Game</a:t>
              </a:r>
              <a:r>
                <a:rPr lang="en-US" altLang="ko-KR" baseline="-25000" dirty="0"/>
                <a:t>2</a:t>
              </a:r>
              <a:endParaRPr lang="ko-KR" altLang="en-US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69772" y="3429000"/>
              <a:ext cx="1802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Semi-functional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41780" y="5445224"/>
            <a:ext cx="4135455" cy="736278"/>
            <a:chOff x="2841780" y="5445224"/>
            <a:chExt cx="4135455" cy="736278"/>
          </a:xfrm>
        </p:grpSpPr>
        <p:sp>
          <p:nvSpPr>
            <p:cNvPr id="62" name="직사각형 61"/>
            <p:cNvSpPr/>
            <p:nvPr/>
          </p:nvSpPr>
          <p:spPr>
            <a:xfrm>
              <a:off x="6360801" y="5445224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dirty="0" smtClean="0"/>
                <a:t>≈</a:t>
              </a:r>
              <a:endParaRPr lang="ko-KR" altLang="en-US" dirty="0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6156176" y="5812170"/>
              <a:ext cx="8210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err="1" smtClean="0"/>
                <a:t>Game</a:t>
              </a:r>
              <a:r>
                <a:rPr lang="en-US" altLang="ko-KR" baseline="-25000" dirty="0" err="1" smtClean="0"/>
                <a:t>q</a:t>
              </a:r>
              <a:endParaRPr lang="ko-KR" altLang="en-US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41780" y="5733256"/>
              <a:ext cx="1802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Semi-functional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333301" y="4283514"/>
            <a:ext cx="43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4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/>
              <a:t>Semi-functional Key Invariance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Semi-functional Key Invariance</a:t>
            </a:r>
          </a:p>
          <a:p>
            <a:pPr lvl="1"/>
            <a:r>
              <a:rPr lang="en-AU" dirty="0" smtClean="0"/>
              <a:t>Mathematical Induction</a:t>
            </a:r>
          </a:p>
          <a:p>
            <a:pPr lvl="2"/>
            <a:r>
              <a:rPr lang="en-AU" dirty="0" smtClean="0"/>
              <a:t>We already showed Game</a:t>
            </a:r>
            <a:r>
              <a:rPr lang="en-AU" baseline="-25000" dirty="0" smtClean="0"/>
              <a:t>0</a:t>
            </a:r>
            <a:r>
              <a:rPr lang="en-AU" dirty="0" smtClean="0"/>
              <a:t> is invariant with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Real</a:t>
            </a:r>
            <a:endParaRPr lang="en-AU" baseline="-25000" dirty="0"/>
          </a:p>
          <a:p>
            <a:pPr lvl="2"/>
            <a:r>
              <a:rPr lang="en-AU" dirty="0" smtClean="0"/>
              <a:t>We now show Gam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altLang="ko-KR" dirty="0" smtClean="0"/>
              <a:t>is</a:t>
            </a:r>
            <a:r>
              <a:rPr lang="ko-KR" altLang="en-US" dirty="0" smtClean="0"/>
              <a:t> </a:t>
            </a:r>
            <a:r>
              <a:rPr lang="en-US" altLang="ko-KR" dirty="0" smtClean="0"/>
              <a:t>invariant with </a:t>
            </a:r>
            <a:r>
              <a:rPr lang="en-AU" altLang="ko-KR" dirty="0" smtClean="0"/>
              <a:t>Gam</a:t>
            </a:r>
            <a:r>
              <a:rPr lang="en-US" altLang="ko-KR" dirty="0" smtClean="0"/>
              <a:t>e</a:t>
            </a:r>
            <a:r>
              <a:rPr lang="en-US" altLang="ko-KR" baseline="-25000" dirty="0" smtClean="0"/>
              <a:t>k-1</a:t>
            </a:r>
          </a:p>
          <a:p>
            <a:pPr lvl="1"/>
            <a:r>
              <a:rPr lang="en-AU" dirty="0" smtClean="0"/>
              <a:t>This is a critical part of the security proof because the relation between </a:t>
            </a:r>
            <a:r>
              <a:rPr lang="en-AU" dirty="0" err="1" smtClean="0"/>
              <a:t>k</a:t>
            </a:r>
            <a:r>
              <a:rPr lang="en-AU" baseline="30000" dirty="0" err="1" smtClean="0"/>
              <a:t>th</a:t>
            </a:r>
            <a:r>
              <a:rPr lang="en-AU" dirty="0" smtClean="0"/>
              <a:t> key and challenge </a:t>
            </a:r>
            <a:r>
              <a:rPr lang="en-AU" dirty="0" err="1" smtClean="0"/>
              <a:t>ciphertext</a:t>
            </a:r>
            <a:r>
              <a:rPr lang="en-AU" dirty="0" smtClean="0"/>
              <a:t> is changed. </a:t>
            </a:r>
          </a:p>
          <a:p>
            <a:pPr lvl="1"/>
            <a:r>
              <a:rPr lang="en-AU" dirty="0" smtClean="0"/>
              <a:t>We must proof the normal key which can decrypt the normal CT is indistinguishable from the semi-function key which cannot.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75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/>
              <a:t>Semi-functional Key Invariance</a:t>
            </a:r>
          </a:p>
        </p:txBody>
      </p:sp>
      <p:sp>
        <p:nvSpPr>
          <p:cNvPr id="4" name="Cloud 9"/>
          <p:cNvSpPr/>
          <p:nvPr/>
        </p:nvSpPr>
        <p:spPr>
          <a:xfrm>
            <a:off x="1043608" y="234888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who distinguishes two games</a:t>
            </a:r>
          </a:p>
        </p:txBody>
      </p:sp>
      <p:sp>
        <p:nvSpPr>
          <p:cNvPr id="5" name="Cloud 10"/>
          <p:cNvSpPr/>
          <p:nvPr/>
        </p:nvSpPr>
        <p:spPr>
          <a:xfrm>
            <a:off x="5580112" y="2420888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mathematical hard problem 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2870448" y="2600908"/>
            <a:ext cx="3213720" cy="1620180"/>
            <a:chOff x="2870448" y="3969060"/>
            <a:chExt cx="3213720" cy="1620180"/>
          </a:xfrm>
        </p:grpSpPr>
        <p:sp>
          <p:nvSpPr>
            <p:cNvPr id="7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8" name="Rectangle 12"/>
            <p:cNvSpPr/>
            <p:nvPr/>
          </p:nvSpPr>
          <p:spPr>
            <a:xfrm>
              <a:off x="2870448" y="4388911"/>
              <a:ext cx="321372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AU" dirty="0" smtClean="0"/>
                <a:t>Show that distinguishing two games equals to mathematical hard problem.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27784" y="4913873"/>
            <a:ext cx="39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+ The simulator can distinguish </a:t>
            </a:r>
            <a:r>
              <a:rPr lang="en-US" altLang="ko-KR" sz="2000" dirty="0"/>
              <a:t>the </a:t>
            </a:r>
            <a:r>
              <a:rPr lang="en-US" altLang="ko-KR" sz="2000" dirty="0" err="1"/>
              <a:t>k</a:t>
            </a:r>
            <a:r>
              <a:rPr lang="en-US" altLang="ko-KR" sz="2000" baseline="30000" dirty="0" err="1"/>
              <a:t>th</a:t>
            </a:r>
            <a:r>
              <a:rPr lang="en-US" altLang="ko-KR" sz="2000" dirty="0" smtClean="0"/>
              <a:t> key by generating valid semi-functional </a:t>
            </a:r>
            <a:r>
              <a:rPr lang="en-US" altLang="ko-KR" sz="2000" dirty="0" err="1" smtClean="0"/>
              <a:t>ciphertext</a:t>
            </a:r>
            <a:r>
              <a:rPr lang="en-US" altLang="ko-KR" sz="2000" dirty="0" smtClean="0"/>
              <a:t> for </a:t>
            </a:r>
            <a:r>
              <a:rPr lang="en-US" altLang="ko-KR" sz="2000" dirty="0" err="1" smtClean="0"/>
              <a:t>k</a:t>
            </a:r>
            <a:r>
              <a:rPr lang="en-US" altLang="ko-KR" sz="2000" baseline="30000" dirty="0" err="1" smtClean="0"/>
              <a:t>th</a:t>
            </a:r>
            <a:r>
              <a:rPr lang="en-US" altLang="ko-KR" sz="2000" dirty="0" smtClean="0"/>
              <a:t> key and trying to decrypt it with the </a:t>
            </a:r>
            <a:r>
              <a:rPr lang="en-US" altLang="ko-KR" sz="2000" dirty="0" err="1" smtClean="0"/>
              <a:t>k</a:t>
            </a:r>
            <a:r>
              <a:rPr lang="en-US" altLang="ko-KR" sz="2000" baseline="30000" dirty="0" err="1" smtClean="0"/>
              <a:t>th</a:t>
            </a:r>
            <a:r>
              <a:rPr lang="en-US" altLang="ko-KR" sz="2000" dirty="0" smtClean="0"/>
              <a:t> key.</a:t>
            </a:r>
            <a:endParaRPr lang="ko-KR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432503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No limitation for the simulator in the security model!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AU" dirty="0" err="1" smtClean="0"/>
              <a:t>Invaraiace</a:t>
            </a:r>
            <a:r>
              <a:rPr lang="en-AU" dirty="0" smtClean="0"/>
              <a:t> between Game</a:t>
            </a:r>
            <a:r>
              <a:rPr lang="en-AU" baseline="-25000" dirty="0" smtClean="0"/>
              <a:t>k-1</a:t>
            </a:r>
            <a:r>
              <a:rPr lang="en-AU" dirty="0" smtClean="0"/>
              <a:t> and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k</a:t>
            </a:r>
            <a:endParaRPr lang="en-AU" baseline="-250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1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Dual System Encryption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AU" altLang="ko-KR" dirty="0" smtClean="0"/>
              <a:t>How to prevent this paradox</a:t>
            </a:r>
          </a:p>
          <a:p>
            <a:pPr lvl="1"/>
            <a:r>
              <a:rPr lang="en-AU" altLang="ko-KR" dirty="0" smtClean="0"/>
              <a:t>In Waters’ construction,</a:t>
            </a:r>
          </a:p>
          <a:p>
            <a:pPr marL="457200" lvl="1" indent="0">
              <a:buNone/>
            </a:pPr>
            <a:endParaRPr lang="en-AU" altLang="ko-KR" dirty="0"/>
          </a:p>
          <a:p>
            <a:pPr lvl="1"/>
            <a:r>
              <a:rPr lang="en-AU" altLang="ko-KR" dirty="0" smtClean="0"/>
              <a:t>If the simulator generate the semi-functional </a:t>
            </a:r>
            <a:r>
              <a:rPr lang="en-AU" altLang="ko-KR" dirty="0" err="1" smtClean="0"/>
              <a:t>ciphertext</a:t>
            </a:r>
            <a:r>
              <a:rPr lang="en-AU" altLang="ko-KR" dirty="0" smtClean="0"/>
              <a:t> to distinguish </a:t>
            </a:r>
            <a:r>
              <a:rPr lang="en-AU" altLang="ko-KR" dirty="0" err="1" smtClean="0"/>
              <a:t>Tag</a:t>
            </a:r>
            <a:r>
              <a:rPr lang="en-AU" altLang="ko-KR" baseline="-25000" dirty="0" err="1" smtClean="0"/>
              <a:t>c</a:t>
            </a:r>
            <a:r>
              <a:rPr lang="en-AU" altLang="ko-KR" dirty="0" smtClean="0"/>
              <a:t> must be equal to </a:t>
            </a:r>
            <a:r>
              <a:rPr lang="en-AU" altLang="ko-KR" dirty="0" err="1" smtClean="0"/>
              <a:t>Tag</a:t>
            </a:r>
            <a:r>
              <a:rPr lang="en-AU" altLang="ko-KR" baseline="-25000" dirty="0" err="1" smtClean="0"/>
              <a:t>k</a:t>
            </a:r>
            <a:r>
              <a:rPr lang="en-AU" altLang="ko-KR" dirty="0" smtClean="0"/>
              <a:t>.</a:t>
            </a:r>
          </a:p>
          <a:p>
            <a:pPr lvl="2"/>
            <a:r>
              <a:rPr lang="en-AU" altLang="ko-KR" dirty="0" err="1"/>
              <a:t>Tag</a:t>
            </a:r>
            <a:r>
              <a:rPr lang="en-AU" altLang="ko-KR" baseline="-25000" dirty="0" err="1"/>
              <a:t>c</a:t>
            </a:r>
            <a:r>
              <a:rPr lang="en-AU" altLang="ko-KR" baseline="-25000" dirty="0"/>
              <a:t> </a:t>
            </a:r>
            <a:r>
              <a:rPr lang="en-AU" altLang="ko-KR" dirty="0" smtClean="0"/>
              <a:t>= F(ID</a:t>
            </a:r>
            <a:r>
              <a:rPr lang="en-AU" altLang="ko-KR" baseline="-25000" dirty="0" smtClean="0"/>
              <a:t>Y</a:t>
            </a:r>
            <a:r>
              <a:rPr lang="en-AU" altLang="ko-KR" dirty="0" smtClean="0"/>
              <a:t>) = A·ID</a:t>
            </a:r>
            <a:r>
              <a:rPr lang="en-AU" altLang="ko-KR" baseline="-25000" dirty="0" smtClean="0"/>
              <a:t>Y</a:t>
            </a:r>
            <a:r>
              <a:rPr lang="en-AU" altLang="ko-KR" dirty="0" smtClean="0"/>
              <a:t> + B</a:t>
            </a:r>
          </a:p>
          <a:p>
            <a:pPr lvl="2"/>
            <a:r>
              <a:rPr lang="en-AU" altLang="ko-KR" dirty="0" err="1"/>
              <a:t>Tag</a:t>
            </a:r>
            <a:r>
              <a:rPr lang="en-AU" altLang="ko-KR" baseline="-25000" dirty="0" err="1"/>
              <a:t>k</a:t>
            </a:r>
            <a:r>
              <a:rPr lang="en-AU" altLang="ko-KR" baseline="-25000" dirty="0"/>
              <a:t> </a:t>
            </a:r>
            <a:r>
              <a:rPr lang="en-AU" altLang="ko-KR" dirty="0" smtClean="0"/>
              <a:t>= F(ID</a:t>
            </a:r>
            <a:r>
              <a:rPr lang="en-AU" altLang="ko-KR" baseline="-25000" dirty="0" smtClean="0"/>
              <a:t>X</a:t>
            </a:r>
            <a:r>
              <a:rPr lang="en-AU" altLang="ko-KR" dirty="0" smtClean="0"/>
              <a:t>) = A·ID</a:t>
            </a:r>
            <a:r>
              <a:rPr lang="en-AU" altLang="ko-KR" baseline="-25000" dirty="0" smtClean="0"/>
              <a:t>X</a:t>
            </a:r>
            <a:r>
              <a:rPr lang="en-AU" altLang="ko-KR" dirty="0" smtClean="0"/>
              <a:t> + B</a:t>
            </a:r>
            <a:endParaRPr lang="en-AU" altLang="ko-KR" baseline="-25000" dirty="0" smtClean="0"/>
          </a:p>
          <a:p>
            <a:pPr lvl="1"/>
            <a:r>
              <a:rPr lang="en-AU" altLang="ko-KR" dirty="0" smtClean="0"/>
              <a:t>But, this is hidden by pair wise independent argument because ID</a:t>
            </a:r>
            <a:r>
              <a:rPr lang="en-AU" altLang="ko-KR" baseline="-25000" dirty="0" smtClean="0"/>
              <a:t>X</a:t>
            </a:r>
            <a:r>
              <a:rPr lang="en-AU" altLang="ko-KR" dirty="0" smtClean="0"/>
              <a:t> does not equal to ID</a:t>
            </a:r>
            <a:r>
              <a:rPr lang="en-AU" altLang="ko-KR" baseline="-25000" dirty="0" smtClean="0"/>
              <a:t>Y </a:t>
            </a:r>
            <a:r>
              <a:rPr lang="en-AU" altLang="ko-KR" dirty="0" smtClean="0"/>
              <a:t>if A and B are initially information theoretically hidden.</a:t>
            </a:r>
            <a:endParaRPr lang="en-AU" altLang="ko-KR" baseline="-25000" dirty="0" smtClean="0"/>
          </a:p>
          <a:p>
            <a:pPr marL="457200" lvl="1" indent="0">
              <a:buNone/>
            </a:pPr>
            <a:endParaRPr lang="en-AU" altLang="ko-KR" baseline="-25000" dirty="0"/>
          </a:p>
          <a:p>
            <a:pPr marL="457200" lvl="1" indent="0">
              <a:buNone/>
            </a:pPr>
            <a:endParaRPr lang="en-AU" altLang="ko-KR" dirty="0" smtClean="0"/>
          </a:p>
          <a:p>
            <a:pPr marL="457200" lvl="1" indent="0">
              <a:buNone/>
            </a:pPr>
            <a:endParaRPr lang="en-AU" altLang="ko-KR" dirty="0"/>
          </a:p>
          <a:p>
            <a:pPr marL="457200" lvl="1" indent="0">
              <a:buNone/>
            </a:pPr>
            <a:endParaRPr lang="en-AU" altLang="ko-KR" dirty="0" smtClean="0"/>
          </a:p>
          <a:p>
            <a:endParaRPr lang="en-AU" altLang="ko-KR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436096" cy="60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7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Nominally Semi-functionality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Introduced by </a:t>
            </a:r>
            <a:r>
              <a:rPr lang="en-AU" dirty="0" err="1" smtClean="0"/>
              <a:t>Lewko</a:t>
            </a:r>
            <a:r>
              <a:rPr lang="en-AU" dirty="0" smtClean="0"/>
              <a:t> </a:t>
            </a:r>
            <a:r>
              <a:rPr lang="en-AU" dirty="0"/>
              <a:t>and Waters</a:t>
            </a:r>
            <a:r>
              <a:rPr lang="en-AU" sz="1600" dirty="0"/>
              <a:t>[TCC 2010]</a:t>
            </a:r>
            <a:endParaRPr lang="en-AU" dirty="0" smtClean="0"/>
          </a:p>
          <a:p>
            <a:r>
              <a:rPr lang="en-AU" dirty="0" smtClean="0"/>
              <a:t>Similar with Water’s Construction</a:t>
            </a:r>
          </a:p>
          <a:p>
            <a:pPr lvl="1"/>
            <a:r>
              <a:rPr lang="en-AU" dirty="0" smtClean="0"/>
              <a:t>If the simulator generates a semi-functional </a:t>
            </a:r>
            <a:r>
              <a:rPr lang="en-AU" dirty="0" err="1" smtClean="0"/>
              <a:t>ciphertext</a:t>
            </a:r>
            <a:r>
              <a:rPr lang="en-AU" dirty="0" smtClean="0"/>
              <a:t> for testing whether </a:t>
            </a:r>
            <a:r>
              <a:rPr lang="en-AU" dirty="0" err="1" smtClean="0"/>
              <a:t>k</a:t>
            </a:r>
            <a:r>
              <a:rPr lang="en-AU" baseline="30000" dirty="0" err="1" smtClean="0"/>
              <a:t>th</a:t>
            </a:r>
            <a:r>
              <a:rPr lang="en-AU" dirty="0" smtClean="0"/>
              <a:t> key is semi-functional or normal,</a:t>
            </a:r>
            <a:r>
              <a:rPr lang="en-AU" dirty="0"/>
              <a:t> </a:t>
            </a:r>
            <a:r>
              <a:rPr lang="en-AU" dirty="0" smtClean="0"/>
              <a:t>semi-functional part is going to be cancel out.</a:t>
            </a:r>
          </a:p>
          <a:p>
            <a:r>
              <a:rPr lang="en-AU" dirty="0" smtClean="0"/>
              <a:t>So, </a:t>
            </a:r>
            <a:r>
              <a:rPr lang="en-AU" altLang="ko-KR" dirty="0" err="1"/>
              <a:t>k</a:t>
            </a:r>
            <a:r>
              <a:rPr lang="en-AU" altLang="ko-KR" baseline="30000" dirty="0" err="1"/>
              <a:t>th</a:t>
            </a:r>
            <a:r>
              <a:rPr lang="en-AU" altLang="ko-KR" dirty="0"/>
              <a:t> key is </a:t>
            </a:r>
            <a:r>
              <a:rPr lang="en-AU" dirty="0" smtClean="0">
                <a:solidFill>
                  <a:srgbClr val="FF0000"/>
                </a:solidFill>
              </a:rPr>
              <a:t>nominally</a:t>
            </a:r>
            <a:r>
              <a:rPr lang="en-AU" dirty="0" smtClean="0"/>
              <a:t> semi-functional because it can decrypt the semi-functional challenge </a:t>
            </a:r>
            <a:r>
              <a:rPr lang="en-AU" dirty="0" err="1" smtClean="0"/>
              <a:t>ciphertext</a:t>
            </a:r>
            <a:r>
              <a:rPr lang="en-A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8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hide the </a:t>
            </a:r>
            <a:r>
              <a:rPr lang="en-AU" dirty="0" err="1" smtClean="0"/>
              <a:t>Nominality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We also must show that this nominally semi-functional key is invariant with Semi-functional key.</a:t>
            </a:r>
          </a:p>
          <a:p>
            <a:r>
              <a:rPr lang="en-AU" dirty="0" smtClean="0"/>
              <a:t>In other words, we must show that the correlation between semi-functional parts in the nominally semi-functional key and the challenge </a:t>
            </a:r>
            <a:r>
              <a:rPr lang="en-AU" dirty="0" err="1" smtClean="0"/>
              <a:t>ciphertext</a:t>
            </a:r>
            <a:r>
              <a:rPr lang="en-AU" dirty="0" smtClean="0"/>
              <a:t> is hidden.</a:t>
            </a:r>
          </a:p>
          <a:p>
            <a:r>
              <a:rPr lang="en-AU" dirty="0" smtClean="0"/>
              <a:t>By using following</a:t>
            </a:r>
          </a:p>
          <a:p>
            <a:pPr lvl="1"/>
            <a:r>
              <a:rPr lang="en-AU" dirty="0" smtClean="0"/>
              <a:t>Pair wise independent</a:t>
            </a:r>
          </a:p>
          <a:p>
            <a:pPr lvl="1"/>
            <a:r>
              <a:rPr lang="en-AU" dirty="0" smtClean="0"/>
              <a:t>n-wise independent</a:t>
            </a:r>
          </a:p>
          <a:p>
            <a:pPr lvl="1"/>
            <a:r>
              <a:rPr lang="en-AU" dirty="0" smtClean="0"/>
              <a:t>Linearly independent</a:t>
            </a:r>
          </a:p>
          <a:p>
            <a:pPr lvl="1"/>
            <a:r>
              <a:rPr lang="en-AU" dirty="0" smtClean="0"/>
              <a:t>Information Theoretically Hidden</a:t>
            </a:r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79512" y="5686258"/>
            <a:ext cx="70107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altLang="ko-KR" sz="2400" dirty="0">
                <a:solidFill>
                  <a:srgbClr val="FF0000"/>
                </a:solidFill>
              </a:rPr>
              <a:t>Maybe there are some more but not so many!</a:t>
            </a:r>
          </a:p>
        </p:txBody>
      </p:sp>
    </p:spTree>
    <p:extLst>
      <p:ext uri="{BB962C8B-B14F-4D97-AF65-F5344CB8AC3E}">
        <p14:creationId xmlns:p14="http://schemas.microsoft.com/office/powerpoint/2010/main" val="13001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Hidden Lemma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General Lemma for semi-functional key invariance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altLang="ko-KR" dirty="0" smtClean="0"/>
              <a:t>But, this is the abstract of two lemmas</a:t>
            </a:r>
            <a:endParaRPr lang="en-AU" altLang="ko-KR" dirty="0"/>
          </a:p>
        </p:txBody>
      </p:sp>
      <p:sp>
        <p:nvSpPr>
          <p:cNvPr id="4" name="Cloud 9"/>
          <p:cNvSpPr/>
          <p:nvPr/>
        </p:nvSpPr>
        <p:spPr>
          <a:xfrm>
            <a:off x="1043608" y="3056763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who distinguishes  Game</a:t>
            </a:r>
            <a:r>
              <a:rPr lang="en-AU" b="1" baseline="-25000" dirty="0" smtClean="0">
                <a:solidFill>
                  <a:schemeClr val="tx1"/>
                </a:solidFill>
              </a:rPr>
              <a:t>k-1</a:t>
            </a:r>
            <a:r>
              <a:rPr lang="en-AU" b="1" dirty="0" smtClean="0">
                <a:solidFill>
                  <a:schemeClr val="tx1"/>
                </a:solidFill>
              </a:rPr>
              <a:t> and </a:t>
            </a:r>
            <a:r>
              <a:rPr lang="en-AU" b="1" dirty="0" err="1" smtClean="0">
                <a:solidFill>
                  <a:schemeClr val="tx1"/>
                </a:solidFill>
              </a:rPr>
              <a:t>Game</a:t>
            </a:r>
            <a:r>
              <a:rPr lang="en-AU" b="1" baseline="-25000" dirty="0" err="1" smtClean="0">
                <a:solidFill>
                  <a:schemeClr val="tx1"/>
                </a:solidFill>
              </a:rPr>
              <a:t>k</a:t>
            </a:r>
            <a:endParaRPr lang="en-AU" b="1" baseline="-25000" dirty="0" smtClean="0">
              <a:solidFill>
                <a:schemeClr val="tx1"/>
              </a:solidFill>
            </a:endParaRPr>
          </a:p>
        </p:txBody>
      </p:sp>
      <p:sp>
        <p:nvSpPr>
          <p:cNvPr id="5" name="Cloud 10"/>
          <p:cNvSpPr/>
          <p:nvPr/>
        </p:nvSpPr>
        <p:spPr>
          <a:xfrm>
            <a:off x="5580112" y="306896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mathematical hard problem(SD) 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2870448" y="3248980"/>
            <a:ext cx="3213720" cy="789183"/>
            <a:chOff x="2870448" y="3969060"/>
            <a:chExt cx="3213720" cy="789183"/>
          </a:xfrm>
        </p:grpSpPr>
        <p:sp>
          <p:nvSpPr>
            <p:cNvPr id="7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8" name="Rectangle 12"/>
            <p:cNvSpPr/>
            <p:nvPr/>
          </p:nvSpPr>
          <p:spPr>
            <a:xfrm>
              <a:off x="2870448" y="4388911"/>
              <a:ext cx="32137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endParaRPr lang="en-AU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906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ko-KR" dirty="0"/>
              <a:t>Nominally Semi-functionality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IBE in composite order</a:t>
            </a:r>
          </a:p>
          <a:p>
            <a:pPr lvl="1"/>
            <a:r>
              <a:rPr lang="en-AU" altLang="ko-KR" dirty="0" err="1"/>
              <a:t>KeyGen</a:t>
            </a:r>
            <a:r>
              <a:rPr lang="en-AU" altLang="ko-KR" dirty="0"/>
              <a:t>(PP, MSK, ID) -&gt; SK</a:t>
            </a:r>
            <a:r>
              <a:rPr lang="en-AU" altLang="ko-KR" baseline="-25000" dirty="0"/>
              <a:t>ID</a:t>
            </a:r>
            <a:r>
              <a:rPr lang="en-AU" altLang="ko-KR" dirty="0"/>
              <a:t> = {K</a:t>
            </a:r>
            <a:r>
              <a:rPr lang="en-AU" altLang="ko-KR" baseline="-25000" dirty="0"/>
              <a:t>1</a:t>
            </a:r>
            <a:r>
              <a:rPr lang="en-AU" altLang="ko-KR" dirty="0"/>
              <a:t>, K</a:t>
            </a:r>
            <a:r>
              <a:rPr lang="en-AU" altLang="ko-KR" baseline="-25000" dirty="0"/>
              <a:t>2</a:t>
            </a:r>
            <a:r>
              <a:rPr lang="en-AU" altLang="ko-KR" dirty="0"/>
              <a:t>}</a:t>
            </a:r>
          </a:p>
          <a:p>
            <a:pPr lvl="2"/>
            <a:r>
              <a:rPr lang="en-AU" altLang="ko-KR" dirty="0"/>
              <a:t>K</a:t>
            </a:r>
            <a:r>
              <a:rPr lang="en-AU" altLang="ko-KR" baseline="-25000" dirty="0"/>
              <a:t>1</a:t>
            </a:r>
            <a:r>
              <a:rPr lang="en-AU" altLang="ko-KR" dirty="0"/>
              <a:t>:= g</a:t>
            </a:r>
            <a:r>
              <a:rPr lang="en-AU" altLang="ko-KR" baseline="-25000" dirty="0"/>
              <a:t>1</a:t>
            </a:r>
            <a:r>
              <a:rPr lang="el-GR" altLang="ko-KR" baseline="30000" dirty="0"/>
              <a:t>α</a:t>
            </a:r>
            <a:r>
              <a:rPr lang="en-US" altLang="ko-KR" baseline="30000" dirty="0"/>
              <a:t> + r(A ID + B) </a:t>
            </a:r>
            <a:r>
              <a:rPr lang="en-US" altLang="ko-KR" dirty="0"/>
              <a:t>Z</a:t>
            </a:r>
            <a:r>
              <a:rPr lang="en-AU" altLang="ko-KR" baseline="-25000" dirty="0"/>
              <a:t>1</a:t>
            </a:r>
            <a:r>
              <a:rPr lang="en-US" altLang="ko-KR" dirty="0"/>
              <a:t>, K</a:t>
            </a:r>
            <a:r>
              <a:rPr lang="en-AU" altLang="ko-KR" baseline="-25000" dirty="0"/>
              <a:t>2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r  </a:t>
            </a:r>
            <a:r>
              <a:rPr lang="en-US" altLang="ko-KR" dirty="0"/>
              <a:t>Z</a:t>
            </a:r>
            <a:r>
              <a:rPr lang="en-AU" altLang="ko-KR" baseline="-25000" dirty="0"/>
              <a:t>2</a:t>
            </a:r>
            <a:endParaRPr lang="en-US" altLang="ko-KR" dirty="0"/>
          </a:p>
          <a:p>
            <a:pPr lvl="1"/>
            <a:r>
              <a:rPr lang="en-US" altLang="ko-KR" dirty="0" err="1"/>
              <a:t>Enc</a:t>
            </a:r>
            <a:r>
              <a:rPr lang="en-US" altLang="ko-KR" dirty="0"/>
              <a:t>(PP, ID) </a:t>
            </a:r>
            <a:r>
              <a:rPr lang="en-AU" altLang="ko-KR" dirty="0"/>
              <a:t>-&gt; CT</a:t>
            </a:r>
            <a:r>
              <a:rPr lang="en-AU" altLang="ko-KR" baseline="-25000" dirty="0"/>
              <a:t>ID</a:t>
            </a:r>
            <a:r>
              <a:rPr lang="en-AU" altLang="ko-KR" dirty="0"/>
              <a:t> = {C, C</a:t>
            </a:r>
            <a:r>
              <a:rPr lang="en-AU" altLang="ko-KR" baseline="-25000" dirty="0"/>
              <a:t>1</a:t>
            </a:r>
            <a:r>
              <a:rPr lang="en-AU" altLang="ko-KR" dirty="0"/>
              <a:t>, C</a:t>
            </a:r>
            <a:r>
              <a:rPr lang="en-AU" altLang="ko-KR" baseline="-25000" dirty="0"/>
              <a:t>2</a:t>
            </a:r>
            <a:r>
              <a:rPr lang="en-AU" altLang="ko-KR" dirty="0"/>
              <a:t>}</a:t>
            </a:r>
            <a:endParaRPr lang="en-US" altLang="ko-KR" dirty="0"/>
          </a:p>
          <a:p>
            <a:pPr lvl="2"/>
            <a:r>
              <a:rPr lang="en-US" altLang="ko-KR" dirty="0"/>
              <a:t>C:= M · e(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dirty="0"/>
              <a:t>,</a:t>
            </a:r>
            <a:r>
              <a:rPr lang="en-AU" altLang="ko-KR" dirty="0"/>
              <a:t> g</a:t>
            </a:r>
            <a:r>
              <a:rPr lang="en-AU" altLang="ko-KR" baseline="-25000" dirty="0"/>
              <a:t>1</a:t>
            </a:r>
            <a:r>
              <a:rPr lang="en-US" altLang="ko-KR" dirty="0"/>
              <a:t>)</a:t>
            </a:r>
            <a:r>
              <a:rPr lang="el-GR" altLang="ko-KR" baseline="30000" dirty="0"/>
              <a:t>α</a:t>
            </a:r>
            <a:r>
              <a:rPr lang="en-US" altLang="ko-KR" baseline="30000" dirty="0"/>
              <a:t>s</a:t>
            </a:r>
            <a:r>
              <a:rPr lang="en-US" altLang="ko-KR" dirty="0"/>
              <a:t>, C</a:t>
            </a:r>
            <a:r>
              <a:rPr lang="en-AU" altLang="ko-KR" baseline="-25000" dirty="0"/>
              <a:t>1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s</a:t>
            </a:r>
            <a:r>
              <a:rPr lang="en-US" altLang="ko-KR" dirty="0"/>
              <a:t>, C</a:t>
            </a:r>
            <a:r>
              <a:rPr lang="en-AU" altLang="ko-KR" baseline="-25000" dirty="0"/>
              <a:t>2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s(A ID +B</a:t>
            </a:r>
            <a:r>
              <a:rPr lang="en-US" altLang="ko-KR" baseline="30000" dirty="0" smtClean="0"/>
              <a:t>)</a:t>
            </a:r>
          </a:p>
          <a:p>
            <a:pPr lvl="1"/>
            <a:r>
              <a:rPr lang="en-AU" altLang="ko-KR" dirty="0" err="1" smtClean="0"/>
              <a:t>SFKeyGen</a:t>
            </a:r>
            <a:r>
              <a:rPr lang="en-AU" altLang="ko-KR" dirty="0" smtClean="0"/>
              <a:t>(PP</a:t>
            </a:r>
            <a:r>
              <a:rPr lang="en-AU" altLang="ko-KR" dirty="0"/>
              <a:t>, MSK, ID) -&gt; SK</a:t>
            </a:r>
            <a:r>
              <a:rPr lang="en-AU" altLang="ko-KR" baseline="-25000" dirty="0"/>
              <a:t>ID</a:t>
            </a:r>
            <a:r>
              <a:rPr lang="en-AU" altLang="ko-KR" dirty="0"/>
              <a:t> = {K</a:t>
            </a:r>
            <a:r>
              <a:rPr lang="en-AU" altLang="ko-KR" baseline="-25000" dirty="0"/>
              <a:t>1</a:t>
            </a:r>
            <a:r>
              <a:rPr lang="en-AU" altLang="ko-KR" dirty="0"/>
              <a:t>, K</a:t>
            </a:r>
            <a:r>
              <a:rPr lang="en-AU" altLang="ko-KR" baseline="-25000" dirty="0"/>
              <a:t>2</a:t>
            </a:r>
            <a:r>
              <a:rPr lang="en-AU" altLang="ko-KR" dirty="0"/>
              <a:t>}</a:t>
            </a:r>
          </a:p>
          <a:p>
            <a:pPr lvl="2"/>
            <a:r>
              <a:rPr lang="en-AU" altLang="ko-KR" dirty="0"/>
              <a:t>K</a:t>
            </a:r>
            <a:r>
              <a:rPr lang="en-AU" altLang="ko-KR" baseline="-25000" dirty="0"/>
              <a:t>1</a:t>
            </a:r>
            <a:r>
              <a:rPr lang="en-AU" altLang="ko-KR" dirty="0"/>
              <a:t>:= g</a:t>
            </a:r>
            <a:r>
              <a:rPr lang="en-AU" altLang="ko-KR" baseline="-25000" dirty="0"/>
              <a:t>1</a:t>
            </a:r>
            <a:r>
              <a:rPr lang="el-GR" altLang="ko-KR" baseline="30000" dirty="0"/>
              <a:t>α</a:t>
            </a:r>
            <a:r>
              <a:rPr lang="en-US" altLang="ko-KR" baseline="30000" dirty="0"/>
              <a:t> + r(A ID + B</a:t>
            </a:r>
            <a:r>
              <a:rPr lang="en-US" altLang="ko-KR" baseline="30000" dirty="0" smtClean="0"/>
              <a:t>)</a:t>
            </a:r>
            <a:r>
              <a:rPr lang="en-AU" altLang="ko-KR" dirty="0"/>
              <a:t> </a:t>
            </a:r>
            <a:r>
              <a:rPr lang="en-AU" altLang="ko-KR" dirty="0" smtClean="0">
                <a:solidFill>
                  <a:srgbClr val="0070C0"/>
                </a:solidFill>
              </a:rPr>
              <a:t>g</a:t>
            </a:r>
            <a:r>
              <a:rPr lang="en-AU" altLang="ko-KR" baseline="-25000" dirty="0" smtClean="0">
                <a:solidFill>
                  <a:srgbClr val="0070C0"/>
                </a:solidFill>
              </a:rPr>
              <a:t>2</a:t>
            </a:r>
            <a:r>
              <a:rPr lang="en-US" altLang="ko-KR" baseline="30000" dirty="0" err="1" smtClean="0">
                <a:solidFill>
                  <a:srgbClr val="0070C0"/>
                </a:solidFill>
              </a:rPr>
              <a:t>r’a</a:t>
            </a:r>
            <a:r>
              <a:rPr lang="en-US" altLang="ko-KR" baseline="30000" dirty="0" smtClean="0">
                <a:solidFill>
                  <a:srgbClr val="0070C0"/>
                </a:solidFill>
              </a:rPr>
              <a:t> </a:t>
            </a:r>
            <a:r>
              <a:rPr lang="en-US" altLang="ko-KR" dirty="0"/>
              <a:t>Z</a:t>
            </a:r>
            <a:r>
              <a:rPr lang="en-AU" altLang="ko-KR" baseline="-25000" dirty="0"/>
              <a:t>1</a:t>
            </a:r>
            <a:r>
              <a:rPr lang="en-US" altLang="ko-KR" dirty="0"/>
              <a:t>, K</a:t>
            </a:r>
            <a:r>
              <a:rPr lang="en-AU" altLang="ko-KR" baseline="-25000" dirty="0"/>
              <a:t>2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</a:t>
            </a:r>
            <a:r>
              <a:rPr lang="en-US" altLang="ko-KR" baseline="30000" dirty="0" smtClean="0"/>
              <a:t>r</a:t>
            </a:r>
            <a:r>
              <a:rPr lang="en-AU" altLang="ko-KR" dirty="0"/>
              <a:t> </a:t>
            </a:r>
            <a:r>
              <a:rPr lang="en-AU" altLang="ko-KR" dirty="0" smtClean="0">
                <a:solidFill>
                  <a:srgbClr val="0070C0"/>
                </a:solidFill>
              </a:rPr>
              <a:t>g</a:t>
            </a:r>
            <a:r>
              <a:rPr lang="en-AU" altLang="ko-KR" baseline="-25000" dirty="0" smtClean="0">
                <a:solidFill>
                  <a:srgbClr val="0070C0"/>
                </a:solidFill>
              </a:rPr>
              <a:t>2</a:t>
            </a:r>
            <a:r>
              <a:rPr lang="en-US" altLang="ko-KR" baseline="30000" dirty="0" smtClean="0">
                <a:solidFill>
                  <a:srgbClr val="0070C0"/>
                </a:solidFill>
              </a:rPr>
              <a:t> r’  </a:t>
            </a:r>
            <a:r>
              <a:rPr lang="en-US" altLang="ko-KR" dirty="0"/>
              <a:t>Z</a:t>
            </a:r>
            <a:r>
              <a:rPr lang="en-AU" altLang="ko-KR" baseline="-25000" dirty="0" smtClean="0"/>
              <a:t>2</a:t>
            </a:r>
            <a:endParaRPr lang="en-US" altLang="ko-KR" dirty="0"/>
          </a:p>
          <a:p>
            <a:pPr lvl="1"/>
            <a:r>
              <a:rPr lang="en-US" altLang="ko-KR" dirty="0" err="1" smtClean="0"/>
              <a:t>SFEnc</a:t>
            </a:r>
            <a:r>
              <a:rPr lang="en-US" altLang="ko-KR" dirty="0" smtClean="0"/>
              <a:t>(PP</a:t>
            </a:r>
            <a:r>
              <a:rPr lang="en-US" altLang="ko-KR" dirty="0"/>
              <a:t>, ID) </a:t>
            </a:r>
            <a:r>
              <a:rPr lang="en-AU" altLang="ko-KR" dirty="0"/>
              <a:t>-&gt; CT</a:t>
            </a:r>
            <a:r>
              <a:rPr lang="en-AU" altLang="ko-KR" baseline="-25000" dirty="0"/>
              <a:t>ID</a:t>
            </a:r>
            <a:r>
              <a:rPr lang="en-AU" altLang="ko-KR" dirty="0"/>
              <a:t> = {C, C</a:t>
            </a:r>
            <a:r>
              <a:rPr lang="en-AU" altLang="ko-KR" baseline="-25000" dirty="0"/>
              <a:t>1</a:t>
            </a:r>
            <a:r>
              <a:rPr lang="en-AU" altLang="ko-KR" dirty="0"/>
              <a:t>, C</a:t>
            </a:r>
            <a:r>
              <a:rPr lang="en-AU" altLang="ko-KR" baseline="-25000" dirty="0"/>
              <a:t>2</a:t>
            </a:r>
            <a:r>
              <a:rPr lang="en-AU" altLang="ko-KR" dirty="0"/>
              <a:t>}</a:t>
            </a:r>
            <a:endParaRPr lang="en-US" altLang="ko-KR" dirty="0"/>
          </a:p>
          <a:p>
            <a:pPr lvl="2"/>
            <a:r>
              <a:rPr lang="en-US" altLang="ko-KR" dirty="0"/>
              <a:t>C:= M · e(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dirty="0"/>
              <a:t>,</a:t>
            </a:r>
            <a:r>
              <a:rPr lang="en-AU" altLang="ko-KR" dirty="0"/>
              <a:t> g</a:t>
            </a:r>
            <a:r>
              <a:rPr lang="en-AU" altLang="ko-KR" baseline="-25000" dirty="0"/>
              <a:t>1</a:t>
            </a:r>
            <a:r>
              <a:rPr lang="en-US" altLang="ko-KR" dirty="0"/>
              <a:t>)</a:t>
            </a:r>
            <a:r>
              <a:rPr lang="el-GR" altLang="ko-KR" baseline="30000" dirty="0"/>
              <a:t>α</a:t>
            </a:r>
            <a:r>
              <a:rPr lang="en-US" altLang="ko-KR" baseline="30000" dirty="0"/>
              <a:t>s</a:t>
            </a:r>
            <a:r>
              <a:rPr lang="en-US" altLang="ko-KR" dirty="0"/>
              <a:t>, C</a:t>
            </a:r>
            <a:r>
              <a:rPr lang="en-AU" altLang="ko-KR" baseline="-25000" dirty="0"/>
              <a:t>1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</a:t>
            </a:r>
            <a:r>
              <a:rPr lang="en-US" altLang="ko-KR" baseline="30000" dirty="0" smtClean="0"/>
              <a:t>s</a:t>
            </a:r>
            <a:r>
              <a:rPr lang="en-AU" altLang="ko-KR" dirty="0"/>
              <a:t> </a:t>
            </a:r>
            <a:r>
              <a:rPr lang="en-AU" altLang="ko-KR" dirty="0" smtClean="0">
                <a:solidFill>
                  <a:srgbClr val="0070C0"/>
                </a:solidFill>
              </a:rPr>
              <a:t>g</a:t>
            </a:r>
            <a:r>
              <a:rPr lang="en-AU" altLang="ko-KR" baseline="-25000" dirty="0" smtClean="0">
                <a:solidFill>
                  <a:srgbClr val="0070C0"/>
                </a:solidFill>
              </a:rPr>
              <a:t>2</a:t>
            </a:r>
            <a:r>
              <a:rPr lang="en-US" altLang="ko-KR" baseline="30000" dirty="0" smtClean="0">
                <a:solidFill>
                  <a:srgbClr val="0070C0"/>
                </a:solidFill>
              </a:rPr>
              <a:t> s’</a:t>
            </a:r>
            <a:r>
              <a:rPr lang="en-US" altLang="ko-KR" dirty="0" smtClean="0"/>
              <a:t>, </a:t>
            </a:r>
            <a:r>
              <a:rPr lang="en-US" altLang="ko-KR" dirty="0"/>
              <a:t>C</a:t>
            </a:r>
            <a:r>
              <a:rPr lang="en-AU" altLang="ko-KR" baseline="-25000" dirty="0"/>
              <a:t>2</a:t>
            </a:r>
            <a:r>
              <a:rPr lang="en-US" altLang="ko-KR" dirty="0"/>
              <a:t>:= </a:t>
            </a:r>
            <a:r>
              <a:rPr lang="en-AU" altLang="ko-KR" dirty="0"/>
              <a:t>g</a:t>
            </a:r>
            <a:r>
              <a:rPr lang="en-AU" altLang="ko-KR" baseline="-25000" dirty="0"/>
              <a:t>1</a:t>
            </a:r>
            <a:r>
              <a:rPr lang="en-US" altLang="ko-KR" baseline="30000" dirty="0"/>
              <a:t> </a:t>
            </a:r>
            <a:r>
              <a:rPr lang="en-US" altLang="ko-KR" baseline="30000" dirty="0" smtClean="0"/>
              <a:t>s(A </a:t>
            </a:r>
            <a:r>
              <a:rPr lang="en-US" altLang="ko-KR" baseline="30000" dirty="0"/>
              <a:t>ID +B</a:t>
            </a:r>
            <a:r>
              <a:rPr lang="en-US" altLang="ko-KR" baseline="30000" dirty="0" smtClean="0"/>
              <a:t>)</a:t>
            </a:r>
            <a:r>
              <a:rPr lang="en-AU" altLang="ko-KR" dirty="0"/>
              <a:t> </a:t>
            </a:r>
            <a:r>
              <a:rPr lang="en-AU" altLang="ko-KR" dirty="0" smtClean="0">
                <a:solidFill>
                  <a:srgbClr val="0070C0"/>
                </a:solidFill>
              </a:rPr>
              <a:t>g</a:t>
            </a:r>
            <a:r>
              <a:rPr lang="en-AU" altLang="ko-KR" baseline="-25000" dirty="0" smtClean="0">
                <a:solidFill>
                  <a:srgbClr val="0070C0"/>
                </a:solidFill>
              </a:rPr>
              <a:t>2</a:t>
            </a:r>
            <a:r>
              <a:rPr lang="en-US" altLang="ko-KR" baseline="30000" dirty="0" smtClean="0">
                <a:solidFill>
                  <a:srgbClr val="0070C0"/>
                </a:solidFill>
              </a:rPr>
              <a:t> s’</a:t>
            </a:r>
            <a:r>
              <a:rPr lang="en-US" altLang="ko-KR" baseline="30000" dirty="0" smtClean="0"/>
              <a:t> b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Strategy of Security Proof</a:t>
            </a:r>
          </a:p>
          <a:p>
            <a:r>
              <a:rPr lang="en-AU" dirty="0" smtClean="0"/>
              <a:t>Partitioning Technique</a:t>
            </a:r>
          </a:p>
          <a:p>
            <a:r>
              <a:rPr lang="en-AU" dirty="0" smtClean="0"/>
              <a:t>Dual System Encryption</a:t>
            </a:r>
          </a:p>
          <a:p>
            <a:pPr lvl="1"/>
            <a:r>
              <a:rPr lang="en-AU" dirty="0" smtClean="0"/>
              <a:t>Semi-functionality</a:t>
            </a:r>
          </a:p>
          <a:p>
            <a:pPr lvl="1"/>
            <a:r>
              <a:rPr lang="en-AU" dirty="0" smtClean="0"/>
              <a:t>Nominally Semi-functionality</a:t>
            </a:r>
          </a:p>
          <a:p>
            <a:r>
              <a:rPr lang="en-AU" dirty="0" smtClean="0"/>
              <a:t>Encodings</a:t>
            </a:r>
          </a:p>
          <a:p>
            <a:r>
              <a:rPr lang="en-AU" dirty="0" smtClean="0"/>
              <a:t>References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53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Hidden Lemmas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Let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k</a:t>
            </a:r>
            <a:r>
              <a:rPr lang="en-AU" dirty="0" smtClean="0"/>
              <a:t>’ is the game identical with </a:t>
            </a:r>
            <a:r>
              <a:rPr lang="en-AU" altLang="ko-KR" dirty="0" smtClean="0"/>
              <a:t>Game</a:t>
            </a:r>
            <a:r>
              <a:rPr lang="en-AU" altLang="ko-KR" baseline="-25000" dirty="0" smtClean="0"/>
              <a:t>k-1 </a:t>
            </a:r>
            <a:r>
              <a:rPr lang="en-US" altLang="ko-KR" dirty="0" smtClean="0"/>
              <a:t>, but the </a:t>
            </a:r>
            <a:r>
              <a:rPr lang="en-US" altLang="ko-KR" dirty="0" err="1" smtClean="0"/>
              <a:t>k</a:t>
            </a:r>
            <a:r>
              <a:rPr lang="en-US" altLang="ko-KR" baseline="30000" dirty="0" err="1" smtClean="0"/>
              <a:t>th</a:t>
            </a:r>
            <a:r>
              <a:rPr lang="en-US" altLang="ko-KR" dirty="0" smtClean="0"/>
              <a:t> key is nominally semi functional. </a:t>
            </a:r>
            <a:endParaRPr lang="en-AU" dirty="0"/>
          </a:p>
        </p:txBody>
      </p:sp>
      <p:sp>
        <p:nvSpPr>
          <p:cNvPr id="4" name="Cloud 9"/>
          <p:cNvSpPr/>
          <p:nvPr/>
        </p:nvSpPr>
        <p:spPr>
          <a:xfrm>
            <a:off x="1043608" y="2996952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who distinguishes  Game</a:t>
            </a:r>
            <a:r>
              <a:rPr lang="en-AU" b="1" baseline="-25000" dirty="0" smtClean="0">
                <a:solidFill>
                  <a:schemeClr val="tx1"/>
                </a:solidFill>
              </a:rPr>
              <a:t>k-1</a:t>
            </a:r>
            <a:r>
              <a:rPr lang="en-AU" b="1" dirty="0" smtClean="0">
                <a:solidFill>
                  <a:schemeClr val="tx1"/>
                </a:solidFill>
              </a:rPr>
              <a:t> and </a:t>
            </a:r>
            <a:r>
              <a:rPr lang="en-AU" b="1" dirty="0" err="1" smtClean="0">
                <a:solidFill>
                  <a:schemeClr val="tx1"/>
                </a:solidFill>
              </a:rPr>
              <a:t>Game</a:t>
            </a:r>
            <a:r>
              <a:rPr lang="en-AU" b="1" baseline="-25000" dirty="0" err="1" smtClean="0">
                <a:solidFill>
                  <a:schemeClr val="tx1"/>
                </a:solidFill>
              </a:rPr>
              <a:t>k</a:t>
            </a:r>
            <a:r>
              <a:rPr lang="en-AU" altLang="ko-KR" b="1" dirty="0" smtClean="0">
                <a:solidFill>
                  <a:schemeClr val="tx1"/>
                </a:solidFill>
              </a:rPr>
              <a:t>‘</a:t>
            </a:r>
            <a:endParaRPr lang="en-AU" b="1" baseline="-25000" dirty="0" smtClean="0">
              <a:solidFill>
                <a:schemeClr val="tx1"/>
              </a:solidFill>
            </a:endParaRPr>
          </a:p>
        </p:txBody>
      </p:sp>
      <p:sp>
        <p:nvSpPr>
          <p:cNvPr id="5" name="Cloud 10"/>
          <p:cNvSpPr/>
          <p:nvPr/>
        </p:nvSpPr>
        <p:spPr>
          <a:xfrm>
            <a:off x="5580112" y="3009149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</a:t>
            </a:r>
            <a:r>
              <a:rPr lang="en-AU" b="1" dirty="0" smtClean="0">
                <a:solidFill>
                  <a:srgbClr val="FF0000"/>
                </a:solidFill>
              </a:rPr>
              <a:t>mathematical hard problem </a:t>
            </a:r>
            <a:r>
              <a:rPr lang="en-AU" b="1" dirty="0" smtClean="0">
                <a:solidFill>
                  <a:schemeClr val="tx1"/>
                </a:solidFill>
              </a:rPr>
              <a:t>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2870448" y="3189169"/>
            <a:ext cx="3213720" cy="789183"/>
            <a:chOff x="2870448" y="3969060"/>
            <a:chExt cx="3213720" cy="789183"/>
          </a:xfrm>
        </p:grpSpPr>
        <p:sp>
          <p:nvSpPr>
            <p:cNvPr id="7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8" name="Rectangle 12"/>
            <p:cNvSpPr/>
            <p:nvPr/>
          </p:nvSpPr>
          <p:spPr>
            <a:xfrm>
              <a:off x="2870448" y="4388911"/>
              <a:ext cx="32137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endParaRPr lang="en-AU" dirty="0" smtClean="0"/>
            </a:p>
          </p:txBody>
        </p:sp>
      </p:grpSp>
      <p:cxnSp>
        <p:nvCxnSpPr>
          <p:cNvPr id="19" name="직선 연결선 18"/>
          <p:cNvCxnSpPr/>
          <p:nvPr/>
        </p:nvCxnSpPr>
        <p:spPr>
          <a:xfrm>
            <a:off x="1780792" y="4509120"/>
            <a:ext cx="54555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23528" y="460616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altLang="ko-KR" sz="2400" dirty="0" err="1" smtClean="0"/>
              <a:t>NSFKeyGen</a:t>
            </a:r>
            <a:r>
              <a:rPr lang="en-AU" altLang="ko-KR" sz="2400" dirty="0" smtClean="0"/>
              <a:t>(PP</a:t>
            </a:r>
            <a:r>
              <a:rPr lang="en-AU" altLang="ko-KR" sz="2400" dirty="0"/>
              <a:t>, MSK, ID) -&gt; SK</a:t>
            </a:r>
            <a:r>
              <a:rPr lang="en-AU" altLang="ko-KR" sz="2400" baseline="-25000" dirty="0"/>
              <a:t>ID</a:t>
            </a:r>
            <a:r>
              <a:rPr lang="en-AU" altLang="ko-KR" sz="2400" dirty="0"/>
              <a:t> = {K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, K</a:t>
            </a:r>
            <a:r>
              <a:rPr lang="en-AU" altLang="ko-KR" sz="2400" baseline="-25000" dirty="0"/>
              <a:t>2</a:t>
            </a:r>
            <a:r>
              <a:rPr lang="en-AU" altLang="ko-KR" sz="2400" dirty="0"/>
              <a:t>}</a:t>
            </a:r>
          </a:p>
          <a:p>
            <a:pPr lvl="2"/>
            <a:r>
              <a:rPr lang="en-AU" altLang="ko-KR" sz="2400" dirty="0"/>
              <a:t>K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:= g</a:t>
            </a:r>
            <a:r>
              <a:rPr lang="en-AU" altLang="ko-KR" sz="2400" baseline="-25000" dirty="0"/>
              <a:t>1</a:t>
            </a:r>
            <a:r>
              <a:rPr lang="el-GR" altLang="ko-KR" sz="2400" baseline="30000" dirty="0"/>
              <a:t>α</a:t>
            </a:r>
            <a:r>
              <a:rPr lang="en-US" altLang="ko-KR" sz="2400" baseline="30000" dirty="0"/>
              <a:t> + r(A ID + B)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r’(A’ ID + B’) </a:t>
            </a:r>
            <a:r>
              <a:rPr lang="en-US" altLang="ko-KR" sz="2400" dirty="0"/>
              <a:t>Z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, K</a:t>
            </a:r>
            <a:r>
              <a:rPr lang="en-AU" altLang="ko-KR" sz="2400" baseline="-25000" dirty="0"/>
              <a:t>2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r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r’  </a:t>
            </a:r>
            <a:r>
              <a:rPr lang="en-US" altLang="ko-KR" sz="2400" dirty="0"/>
              <a:t>Z</a:t>
            </a:r>
            <a:r>
              <a:rPr lang="en-AU" altLang="ko-KR" sz="2400" baseline="-25000" dirty="0"/>
              <a:t>2</a:t>
            </a:r>
            <a:endParaRPr lang="en-US" altLang="ko-KR" sz="2400" dirty="0"/>
          </a:p>
          <a:p>
            <a:pPr lvl="1"/>
            <a:r>
              <a:rPr lang="en-US" altLang="ko-KR" sz="2400" dirty="0" err="1" smtClean="0"/>
              <a:t>SFEnc</a:t>
            </a:r>
            <a:r>
              <a:rPr lang="en-US" altLang="ko-KR" sz="2400" dirty="0" smtClean="0"/>
              <a:t>(PP,ID</a:t>
            </a:r>
            <a:r>
              <a:rPr lang="en-US" altLang="ko-KR" sz="2400" dirty="0"/>
              <a:t>) </a:t>
            </a:r>
            <a:r>
              <a:rPr lang="en-AU" altLang="ko-KR" sz="2400" dirty="0"/>
              <a:t>-&gt; CT</a:t>
            </a:r>
            <a:r>
              <a:rPr lang="en-AU" altLang="ko-KR" sz="2400" baseline="-25000" dirty="0"/>
              <a:t>ID</a:t>
            </a:r>
            <a:r>
              <a:rPr lang="en-AU" altLang="ko-KR" sz="2400" dirty="0"/>
              <a:t> = {C, C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, C</a:t>
            </a:r>
            <a:r>
              <a:rPr lang="en-AU" altLang="ko-KR" sz="2400" baseline="-25000" dirty="0"/>
              <a:t>2</a:t>
            </a:r>
            <a:r>
              <a:rPr lang="en-AU" altLang="ko-KR" sz="2400" dirty="0"/>
              <a:t>}</a:t>
            </a:r>
            <a:endParaRPr lang="en-US" altLang="ko-KR" sz="2400" dirty="0"/>
          </a:p>
          <a:p>
            <a:pPr lvl="2"/>
            <a:r>
              <a:rPr lang="en-US" altLang="ko-KR" sz="2400" dirty="0"/>
              <a:t>C:= M · e(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,</a:t>
            </a:r>
            <a:r>
              <a:rPr lang="en-AU" altLang="ko-KR" sz="2400" dirty="0"/>
              <a:t> g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)</a:t>
            </a:r>
            <a:r>
              <a:rPr lang="el-GR" altLang="ko-KR" sz="2400" baseline="30000" dirty="0"/>
              <a:t>α</a:t>
            </a:r>
            <a:r>
              <a:rPr lang="en-US" altLang="ko-KR" sz="2400" baseline="30000" dirty="0"/>
              <a:t>s</a:t>
            </a:r>
            <a:r>
              <a:rPr lang="en-US" altLang="ko-KR" sz="2400" dirty="0"/>
              <a:t>, C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s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s’</a:t>
            </a:r>
            <a:r>
              <a:rPr lang="en-US" altLang="ko-KR" sz="2400" dirty="0"/>
              <a:t>, C</a:t>
            </a:r>
            <a:r>
              <a:rPr lang="en-AU" altLang="ko-KR" sz="2400" baseline="-25000" dirty="0"/>
              <a:t>2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s(A ID +B)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s</a:t>
            </a:r>
            <a:r>
              <a:rPr lang="en-US" altLang="ko-KR" sz="2400" baseline="30000" dirty="0" smtClean="0">
                <a:solidFill>
                  <a:srgbClr val="0070C0"/>
                </a:solidFill>
              </a:rPr>
              <a:t>’</a:t>
            </a:r>
            <a:r>
              <a:rPr lang="en-US" altLang="ko-KR" sz="2400" baseline="30000" dirty="0" smtClean="0"/>
              <a:t> </a:t>
            </a:r>
            <a:r>
              <a:rPr lang="en-US" altLang="ko-KR" sz="24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(A’ ID +B’)</a:t>
            </a:r>
            <a:endParaRPr lang="ko-KR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827584" y="4653136"/>
            <a:ext cx="5688632" cy="783989"/>
            <a:chOff x="827584" y="4653136"/>
            <a:chExt cx="5688632" cy="783989"/>
          </a:xfrm>
        </p:grpSpPr>
        <p:sp>
          <p:nvSpPr>
            <p:cNvPr id="16" name="직사각형 15"/>
            <p:cNvSpPr/>
            <p:nvPr/>
          </p:nvSpPr>
          <p:spPr>
            <a:xfrm>
              <a:off x="827584" y="4653136"/>
              <a:ext cx="517446" cy="4159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275857" y="5021210"/>
              <a:ext cx="1305732" cy="4159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011677" y="5005618"/>
              <a:ext cx="504539" cy="4159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42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Hidden Lemmas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Let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k</a:t>
            </a:r>
            <a:r>
              <a:rPr lang="en-AU" dirty="0" smtClean="0"/>
              <a:t>’ is the game identical with </a:t>
            </a:r>
            <a:r>
              <a:rPr lang="en-AU" altLang="ko-KR" dirty="0" smtClean="0"/>
              <a:t>Game</a:t>
            </a:r>
            <a:r>
              <a:rPr lang="en-AU" altLang="ko-KR" baseline="-25000" dirty="0" smtClean="0"/>
              <a:t>k-1 </a:t>
            </a:r>
            <a:r>
              <a:rPr lang="en-US" altLang="ko-KR" dirty="0" smtClean="0"/>
              <a:t>, but the </a:t>
            </a:r>
            <a:r>
              <a:rPr lang="en-US" altLang="ko-KR" dirty="0" err="1" smtClean="0"/>
              <a:t>k</a:t>
            </a:r>
            <a:r>
              <a:rPr lang="en-US" altLang="ko-KR" baseline="30000" dirty="0" err="1" smtClean="0"/>
              <a:t>th</a:t>
            </a:r>
            <a:r>
              <a:rPr lang="en-US" altLang="ko-KR" dirty="0" smtClean="0"/>
              <a:t> key is nominally semi functional. </a:t>
            </a:r>
            <a:endParaRPr lang="en-AU" dirty="0"/>
          </a:p>
        </p:txBody>
      </p:sp>
      <p:sp>
        <p:nvSpPr>
          <p:cNvPr id="9" name="Cloud 9"/>
          <p:cNvSpPr/>
          <p:nvPr/>
        </p:nvSpPr>
        <p:spPr>
          <a:xfrm>
            <a:off x="1043608" y="2996952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who distinguishes  </a:t>
            </a:r>
            <a:r>
              <a:rPr lang="en-AU" b="1" dirty="0" err="1" smtClean="0">
                <a:solidFill>
                  <a:schemeClr val="tx1"/>
                </a:solidFill>
              </a:rPr>
              <a:t>Game</a:t>
            </a:r>
            <a:r>
              <a:rPr lang="en-AU" b="1" baseline="-25000" dirty="0" err="1" smtClean="0">
                <a:solidFill>
                  <a:schemeClr val="tx1"/>
                </a:solidFill>
              </a:rPr>
              <a:t>k</a:t>
            </a:r>
            <a:r>
              <a:rPr lang="en-AU" altLang="ko-KR" b="1" dirty="0">
                <a:solidFill>
                  <a:schemeClr val="tx1"/>
                </a:solidFill>
              </a:rPr>
              <a:t>‘</a:t>
            </a:r>
            <a:r>
              <a:rPr lang="en-AU" b="1" dirty="0" smtClean="0">
                <a:solidFill>
                  <a:schemeClr val="tx1"/>
                </a:solidFill>
              </a:rPr>
              <a:t> and </a:t>
            </a:r>
            <a:r>
              <a:rPr lang="en-AU" b="1" dirty="0" err="1" smtClean="0">
                <a:solidFill>
                  <a:schemeClr val="tx1"/>
                </a:solidFill>
              </a:rPr>
              <a:t>Game</a:t>
            </a:r>
            <a:r>
              <a:rPr lang="en-AU" b="1" baseline="-25000" dirty="0" err="1" smtClean="0">
                <a:solidFill>
                  <a:schemeClr val="tx1"/>
                </a:solidFill>
              </a:rPr>
              <a:t>k</a:t>
            </a:r>
            <a:endParaRPr lang="en-AU" b="1" baseline="-25000" dirty="0" smtClean="0">
              <a:solidFill>
                <a:schemeClr val="tx1"/>
              </a:solidFill>
            </a:endParaRPr>
          </a:p>
        </p:txBody>
      </p:sp>
      <p:sp>
        <p:nvSpPr>
          <p:cNvPr id="10" name="Cloud 10"/>
          <p:cNvSpPr/>
          <p:nvPr/>
        </p:nvSpPr>
        <p:spPr>
          <a:xfrm>
            <a:off x="5580112" y="3009149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</a:t>
            </a:r>
            <a:r>
              <a:rPr lang="en-US" b="1" dirty="0" smtClean="0">
                <a:solidFill>
                  <a:srgbClr val="FF0000"/>
                </a:solidFill>
              </a:rPr>
              <a:t>information theoretically hidden argument </a:t>
            </a:r>
            <a:r>
              <a:rPr lang="en-AU" b="1" dirty="0" smtClean="0">
                <a:solidFill>
                  <a:schemeClr val="tx1"/>
                </a:solidFill>
              </a:rPr>
              <a:t>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11" name="Group 13"/>
          <p:cNvGrpSpPr/>
          <p:nvPr/>
        </p:nvGrpSpPr>
        <p:grpSpPr>
          <a:xfrm>
            <a:off x="2870448" y="3189169"/>
            <a:ext cx="3213720" cy="789183"/>
            <a:chOff x="2870448" y="3969060"/>
            <a:chExt cx="3213720" cy="789183"/>
          </a:xfrm>
        </p:grpSpPr>
        <p:sp>
          <p:nvSpPr>
            <p:cNvPr id="12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0448" y="4388911"/>
              <a:ext cx="32137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endParaRPr lang="en-AU" dirty="0" smtClean="0"/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457200" y="4554399"/>
            <a:ext cx="7931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altLang="ko-KR" sz="2400" dirty="0" err="1" smtClean="0"/>
              <a:t>NSFKeyGen</a:t>
            </a:r>
            <a:r>
              <a:rPr lang="en-AU" altLang="ko-KR" sz="2400" dirty="0" smtClean="0"/>
              <a:t>(PP</a:t>
            </a:r>
            <a:r>
              <a:rPr lang="en-AU" altLang="ko-KR" sz="2400" dirty="0"/>
              <a:t>, MSK, ID) -&gt; SK</a:t>
            </a:r>
            <a:r>
              <a:rPr lang="en-AU" altLang="ko-KR" sz="2400" baseline="-25000" dirty="0"/>
              <a:t>ID</a:t>
            </a:r>
            <a:r>
              <a:rPr lang="en-AU" altLang="ko-KR" sz="2400" dirty="0"/>
              <a:t> = {K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, K</a:t>
            </a:r>
            <a:r>
              <a:rPr lang="en-AU" altLang="ko-KR" sz="2400" baseline="-25000" dirty="0"/>
              <a:t>2</a:t>
            </a:r>
            <a:r>
              <a:rPr lang="en-AU" altLang="ko-KR" sz="2400" dirty="0"/>
              <a:t>}</a:t>
            </a:r>
          </a:p>
          <a:p>
            <a:pPr lvl="2"/>
            <a:r>
              <a:rPr lang="en-AU" altLang="ko-KR" sz="2400" dirty="0"/>
              <a:t>K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:= g</a:t>
            </a:r>
            <a:r>
              <a:rPr lang="en-AU" altLang="ko-KR" sz="2400" baseline="-25000" dirty="0"/>
              <a:t>1</a:t>
            </a:r>
            <a:r>
              <a:rPr lang="el-GR" altLang="ko-KR" sz="2400" baseline="30000" dirty="0"/>
              <a:t>α</a:t>
            </a:r>
            <a:r>
              <a:rPr lang="en-US" altLang="ko-KR" sz="2400" baseline="30000" dirty="0"/>
              <a:t> + r(A ID + B)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r</a:t>
            </a:r>
            <a:r>
              <a:rPr lang="en-US" altLang="ko-KR" sz="2400" baseline="30000" dirty="0" smtClean="0">
                <a:solidFill>
                  <a:srgbClr val="0070C0"/>
                </a:solidFill>
              </a:rPr>
              <a:t>’(</a:t>
            </a:r>
            <a:r>
              <a:rPr lang="en-US" altLang="ko-KR" sz="2400" baseline="30000" dirty="0" smtClean="0">
                <a:solidFill>
                  <a:srgbClr val="0070C0"/>
                </a:solidFill>
              </a:rPr>
              <a:t>A’ </a:t>
            </a:r>
            <a:r>
              <a:rPr lang="en-US" altLang="ko-KR" sz="2400" baseline="30000" dirty="0" smtClean="0">
                <a:solidFill>
                  <a:srgbClr val="0070C0"/>
                </a:solidFill>
              </a:rPr>
              <a:t>ID +</a:t>
            </a:r>
            <a:r>
              <a:rPr lang="en-US" altLang="ko-KR" sz="2400" baseline="30000" dirty="0" smtClean="0">
                <a:solidFill>
                  <a:srgbClr val="0070C0"/>
                </a:solidFill>
              </a:rPr>
              <a:t>B’)</a:t>
            </a:r>
            <a:r>
              <a:rPr lang="en-US" altLang="ko-KR" sz="2400" dirty="0" smtClean="0"/>
              <a:t>Z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, K</a:t>
            </a:r>
            <a:r>
              <a:rPr lang="en-AU" altLang="ko-KR" sz="2400" baseline="-25000" dirty="0"/>
              <a:t>2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r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r’  </a:t>
            </a:r>
            <a:r>
              <a:rPr lang="en-US" altLang="ko-KR" sz="2400" dirty="0"/>
              <a:t>Z</a:t>
            </a:r>
            <a:r>
              <a:rPr lang="en-AU" altLang="ko-KR" sz="2400" baseline="-25000" dirty="0"/>
              <a:t>2</a:t>
            </a:r>
            <a:endParaRPr lang="en-US" altLang="ko-KR" sz="2400" dirty="0"/>
          </a:p>
          <a:p>
            <a:pPr lvl="1"/>
            <a:r>
              <a:rPr lang="en-US" altLang="ko-KR" sz="2400" dirty="0" err="1"/>
              <a:t>SFEnc</a:t>
            </a:r>
            <a:r>
              <a:rPr lang="en-US" altLang="ko-KR" sz="2400" dirty="0"/>
              <a:t>(PP, ID) </a:t>
            </a:r>
            <a:r>
              <a:rPr lang="en-AU" altLang="ko-KR" sz="2400" dirty="0"/>
              <a:t>-&gt; CT</a:t>
            </a:r>
            <a:r>
              <a:rPr lang="en-AU" altLang="ko-KR" sz="2400" baseline="-25000" dirty="0"/>
              <a:t>ID</a:t>
            </a:r>
            <a:r>
              <a:rPr lang="en-AU" altLang="ko-KR" sz="2400" dirty="0"/>
              <a:t> = {C, C</a:t>
            </a:r>
            <a:r>
              <a:rPr lang="en-AU" altLang="ko-KR" sz="2400" baseline="-25000" dirty="0"/>
              <a:t>1</a:t>
            </a:r>
            <a:r>
              <a:rPr lang="en-AU" altLang="ko-KR" sz="2400" dirty="0"/>
              <a:t>, C</a:t>
            </a:r>
            <a:r>
              <a:rPr lang="en-AU" altLang="ko-KR" sz="2400" baseline="-25000" dirty="0"/>
              <a:t>2</a:t>
            </a:r>
            <a:r>
              <a:rPr lang="en-AU" altLang="ko-KR" sz="2400" dirty="0"/>
              <a:t>}</a:t>
            </a:r>
            <a:endParaRPr lang="en-US" altLang="ko-KR" sz="2400" dirty="0"/>
          </a:p>
          <a:p>
            <a:pPr lvl="2"/>
            <a:r>
              <a:rPr lang="en-US" altLang="ko-KR" sz="2400" dirty="0"/>
              <a:t>C:= M · e(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,</a:t>
            </a:r>
            <a:r>
              <a:rPr lang="en-AU" altLang="ko-KR" sz="2400" dirty="0"/>
              <a:t> g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)</a:t>
            </a:r>
            <a:r>
              <a:rPr lang="el-GR" altLang="ko-KR" sz="2400" baseline="30000" dirty="0"/>
              <a:t>α</a:t>
            </a:r>
            <a:r>
              <a:rPr lang="en-US" altLang="ko-KR" sz="2400" baseline="30000" dirty="0"/>
              <a:t>s</a:t>
            </a:r>
            <a:r>
              <a:rPr lang="en-US" altLang="ko-KR" sz="2400" dirty="0"/>
              <a:t>, C</a:t>
            </a:r>
            <a:r>
              <a:rPr lang="en-AU" altLang="ko-KR" sz="2400" baseline="-25000" dirty="0"/>
              <a:t>1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s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s’</a:t>
            </a:r>
            <a:r>
              <a:rPr lang="en-US" altLang="ko-KR" sz="2400" dirty="0"/>
              <a:t>, C</a:t>
            </a:r>
            <a:r>
              <a:rPr lang="en-AU" altLang="ko-KR" sz="2400" baseline="-25000" dirty="0"/>
              <a:t>2</a:t>
            </a:r>
            <a:r>
              <a:rPr lang="en-US" altLang="ko-KR" sz="2400" dirty="0"/>
              <a:t>:= </a:t>
            </a:r>
            <a:r>
              <a:rPr lang="en-AU" altLang="ko-KR" sz="2400" dirty="0"/>
              <a:t>g</a:t>
            </a:r>
            <a:r>
              <a:rPr lang="en-AU" altLang="ko-KR" sz="2400" baseline="-25000" dirty="0"/>
              <a:t>1</a:t>
            </a:r>
            <a:r>
              <a:rPr lang="en-US" altLang="ko-KR" sz="2400" baseline="30000" dirty="0"/>
              <a:t> s(A ID +B)</a:t>
            </a:r>
            <a:r>
              <a:rPr lang="en-AU" altLang="ko-KR" sz="2400" dirty="0"/>
              <a:t> </a:t>
            </a:r>
            <a:r>
              <a:rPr lang="en-AU" altLang="ko-KR" sz="2400" dirty="0">
                <a:solidFill>
                  <a:srgbClr val="0070C0"/>
                </a:solidFill>
              </a:rPr>
              <a:t>g</a:t>
            </a:r>
            <a:r>
              <a:rPr lang="en-AU" altLang="ko-KR" sz="2400" baseline="-25000" dirty="0">
                <a:solidFill>
                  <a:srgbClr val="0070C0"/>
                </a:solidFill>
              </a:rPr>
              <a:t>2</a:t>
            </a:r>
            <a:r>
              <a:rPr lang="en-US" altLang="ko-KR" sz="2400" baseline="30000" dirty="0">
                <a:solidFill>
                  <a:srgbClr val="0070C0"/>
                </a:solidFill>
              </a:rPr>
              <a:t> s’</a:t>
            </a:r>
            <a:r>
              <a:rPr lang="en-US" altLang="ko-KR" sz="2400" baseline="30000" dirty="0"/>
              <a:t> </a:t>
            </a:r>
            <a:r>
              <a:rPr lang="en-US" altLang="ko-KR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ko-KR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A’ </a:t>
            </a:r>
            <a:r>
              <a:rPr lang="en-US" altLang="ko-KR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 + </a:t>
            </a:r>
            <a:r>
              <a:rPr lang="en-US" altLang="ko-KR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B’)</a:t>
            </a:r>
            <a:endParaRPr lang="ko-KR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918071" y="4653136"/>
            <a:ext cx="3725937" cy="588955"/>
            <a:chOff x="894420" y="4653119"/>
            <a:chExt cx="3725937" cy="588955"/>
          </a:xfrm>
        </p:grpSpPr>
        <p:sp>
          <p:nvSpPr>
            <p:cNvPr id="15" name="직사각형 14"/>
            <p:cNvSpPr/>
            <p:nvPr/>
          </p:nvSpPr>
          <p:spPr>
            <a:xfrm>
              <a:off x="894420" y="4653119"/>
              <a:ext cx="29837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874449" y="4954042"/>
              <a:ext cx="74590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rgbClr val="0070C0"/>
                  </a:solidFill>
                </a:rPr>
                <a:t>a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직사각형 19"/>
          <p:cNvSpPr/>
          <p:nvPr/>
        </p:nvSpPr>
        <p:spPr>
          <a:xfrm>
            <a:off x="7452320" y="5661248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70C0"/>
                </a:solidFill>
              </a:rPr>
              <a:t>b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this is possible?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semi-functional parts of private key and </a:t>
            </a:r>
            <a:r>
              <a:rPr lang="en-US" altLang="ko-KR" dirty="0" err="1" smtClean="0"/>
              <a:t>ciphertext</a:t>
            </a:r>
            <a:r>
              <a:rPr lang="en-US" altLang="ko-KR" dirty="0" smtClean="0"/>
              <a:t> are just twins of their normal parts</a:t>
            </a:r>
          </a:p>
          <a:p>
            <a:r>
              <a:rPr lang="en-US" altLang="ko-KR" dirty="0" smtClean="0"/>
              <a:t>But, why is applying information hidden argument possible?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005064"/>
            <a:ext cx="5832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Public key and other semi-functional keys does not reveal any information about the semi-functional parts!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05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ko-KR" dirty="0"/>
              <a:t>Semi-functional </a:t>
            </a:r>
            <a:r>
              <a:rPr lang="en-AU" altLang="ko-KR" dirty="0" smtClean="0"/>
              <a:t>Security</a:t>
            </a:r>
            <a:endParaRPr lang="en-AU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Invariance between </a:t>
            </a:r>
            <a:r>
              <a:rPr lang="en-AU" dirty="0" err="1" smtClean="0"/>
              <a:t>Game</a:t>
            </a:r>
            <a:r>
              <a:rPr lang="en-AU" baseline="-25000" dirty="0" err="1"/>
              <a:t>q</a:t>
            </a:r>
            <a:r>
              <a:rPr lang="en-AU" baseline="-25000" dirty="0" smtClean="0"/>
              <a:t> </a:t>
            </a:r>
            <a:r>
              <a:rPr lang="en-AU" dirty="0" smtClean="0"/>
              <a:t>and</a:t>
            </a:r>
            <a:r>
              <a:rPr lang="en-AU" baseline="-25000" dirty="0" smtClean="0"/>
              <a:t> </a:t>
            </a:r>
            <a:r>
              <a:rPr lang="en-US" altLang="ko-KR" dirty="0" err="1" smtClean="0"/>
              <a:t>Game</a:t>
            </a:r>
            <a:r>
              <a:rPr lang="en-US" altLang="ko-KR" baseline="-25000" dirty="0" err="1" smtClean="0"/>
              <a:t>Final</a:t>
            </a:r>
            <a:endParaRPr lang="ko-KR" altLang="en-US" baseline="-25000" dirty="0"/>
          </a:p>
          <a:p>
            <a:endParaRPr lang="en-AU" baseline="-250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627784" y="1600200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0059" y="27211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Setup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90059" y="340519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90059" y="420744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Challenge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90059" y="499764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II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90059" y="57955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Guess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267948" y="21955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Simulator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186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Adversary</a:t>
            </a:r>
            <a:endParaRPr lang="en-AU" dirty="0"/>
          </a:p>
        </p:txBody>
      </p:sp>
      <p:cxnSp>
        <p:nvCxnSpPr>
          <p:cNvPr id="13" name="Straight Arrow Connector 15"/>
          <p:cNvCxnSpPr/>
          <p:nvPr/>
        </p:nvCxnSpPr>
        <p:spPr>
          <a:xfrm>
            <a:off x="1844012" y="3234462"/>
            <a:ext cx="3376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6"/>
          <p:cNvCxnSpPr/>
          <p:nvPr/>
        </p:nvCxnSpPr>
        <p:spPr>
          <a:xfrm flipV="1">
            <a:off x="1850199" y="2865130"/>
            <a:ext cx="3414193" cy="929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36100" y="2564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 query</a:t>
            </a:r>
            <a:endParaRPr lang="en-AU" sz="1600" dirty="0"/>
          </a:p>
        </p:txBody>
      </p:sp>
      <p:pic>
        <p:nvPicPr>
          <p:cNvPr id="16" name="Picture 4" descr="C:\Users\jk057\AppData\Local\Microsoft\Windows\Temporary Internet Files\Content.IE5\SU7HJ9OB\MC90043390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84882"/>
            <a:ext cx="349580" cy="3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48268" y="286513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</a:t>
            </a:r>
            <a:endParaRPr lang="en-AU" sz="1600" dirty="0"/>
          </a:p>
        </p:txBody>
      </p:sp>
      <p:cxnSp>
        <p:nvCxnSpPr>
          <p:cNvPr id="19" name="Straight Arrow Connector 21"/>
          <p:cNvCxnSpPr/>
          <p:nvPr/>
        </p:nvCxnSpPr>
        <p:spPr>
          <a:xfrm>
            <a:off x="1835696" y="4020458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2"/>
          <p:cNvCxnSpPr/>
          <p:nvPr/>
        </p:nvCxnSpPr>
        <p:spPr>
          <a:xfrm flipV="1">
            <a:off x="1835696" y="3670562"/>
            <a:ext cx="3384376" cy="1207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95736" y="337847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(X)</a:t>
            </a:r>
            <a:endParaRPr lang="en-A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81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23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8495" y="3712682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왼쪽으로 구부러진 화살표 23"/>
          <p:cNvSpPr/>
          <p:nvPr/>
        </p:nvSpPr>
        <p:spPr>
          <a:xfrm>
            <a:off x="5698708" y="3538620"/>
            <a:ext cx="296348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오른쪽으로 구부러진 화살표 24"/>
          <p:cNvSpPr/>
          <p:nvPr/>
        </p:nvSpPr>
        <p:spPr>
          <a:xfrm flipV="1">
            <a:off x="5346985" y="3526546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1"/>
          <p:cNvCxnSpPr/>
          <p:nvPr/>
        </p:nvCxnSpPr>
        <p:spPr>
          <a:xfrm flipV="1">
            <a:off x="1835696" y="4817625"/>
            <a:ext cx="3392692" cy="2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2044" y="4126727"/>
            <a:ext cx="3016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mtClean="0"/>
              <a:t>Challenge query (M</a:t>
            </a:r>
            <a:r>
              <a:rPr lang="en-AU" sz="1600" baseline="-25000" smtClean="0"/>
              <a:t>0</a:t>
            </a:r>
            <a:r>
              <a:rPr lang="en-AU" sz="1600" smtClean="0"/>
              <a:t>, M</a:t>
            </a:r>
            <a:r>
              <a:rPr lang="en-AU" sz="1600" baseline="-25000" smtClean="0"/>
              <a:t>1</a:t>
            </a:r>
            <a:r>
              <a:rPr lang="en-AU" sz="1600" smtClean="0"/>
              <a:t>, Y)</a:t>
            </a:r>
            <a:endParaRPr lang="en-A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996140" y="4509120"/>
            <a:ext cx="2617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Challenge </a:t>
            </a:r>
            <a:r>
              <a:rPr lang="en-AU" sz="1600" dirty="0" err="1" smtClean="0"/>
              <a:t>Cipehrtext</a:t>
            </a:r>
            <a:r>
              <a:rPr lang="en-AU" sz="1600" dirty="0" smtClean="0"/>
              <a:t> (M</a:t>
            </a:r>
            <a:r>
              <a:rPr lang="en-AU" sz="1600" baseline="-25000" dirty="0" smtClean="0"/>
              <a:t>B</a:t>
            </a:r>
            <a:r>
              <a:rPr lang="en-AU" sz="1600" dirty="0" smtClean="0"/>
              <a:t>)</a:t>
            </a:r>
            <a:endParaRPr lang="en-AU" sz="1600" dirty="0"/>
          </a:p>
        </p:txBody>
      </p:sp>
      <p:cxnSp>
        <p:nvCxnSpPr>
          <p:cNvPr id="30" name="Straight Arrow Connector 22"/>
          <p:cNvCxnSpPr/>
          <p:nvPr/>
        </p:nvCxnSpPr>
        <p:spPr>
          <a:xfrm>
            <a:off x="1841883" y="4423934"/>
            <a:ext cx="3414193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1"/>
          <p:cNvCxnSpPr>
            <a:endCxn id="35" idx="2"/>
          </p:cNvCxnSpPr>
          <p:nvPr/>
        </p:nvCxnSpPr>
        <p:spPr>
          <a:xfrm>
            <a:off x="1835696" y="5611905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2"/>
          <p:cNvCxnSpPr/>
          <p:nvPr/>
        </p:nvCxnSpPr>
        <p:spPr>
          <a:xfrm>
            <a:off x="1844012" y="5217065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95736" y="489301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(X)</a:t>
            </a:r>
            <a:endParaRPr lang="en-A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9952" y="5273351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36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8495" y="5304129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왼쪽으로 구부러진 화살표 36"/>
          <p:cNvSpPr/>
          <p:nvPr/>
        </p:nvSpPr>
        <p:spPr>
          <a:xfrm>
            <a:off x="5698707" y="5104231"/>
            <a:ext cx="296349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오른쪽으로 구부러진 화살표 37"/>
          <p:cNvSpPr/>
          <p:nvPr/>
        </p:nvSpPr>
        <p:spPr>
          <a:xfrm flipV="1">
            <a:off x="5346985" y="5092157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20"/>
              <p:cNvSpPr/>
              <p:nvPr/>
            </p:nvSpPr>
            <p:spPr>
              <a:xfrm>
                <a:off x="1166123" y="4498534"/>
                <a:ext cx="1224136" cy="29861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chemeClr val="tx1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AU" sz="1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AU" sz="1400" b="1" dirty="0" smtClean="0">
                    <a:solidFill>
                      <a:schemeClr val="tx1"/>
                    </a:solidFill>
                  </a:rPr>
                  <a:t> {0,1} </a:t>
                </a:r>
                <a:endParaRPr lang="en-AU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23" y="4498534"/>
                <a:ext cx="1224136" cy="298618"/>
              </a:xfrm>
              <a:prstGeom prst="roundRect">
                <a:avLst/>
              </a:prstGeom>
              <a:blipFill rotWithShape="0">
                <a:blip r:embed="rId4"/>
                <a:stretch>
                  <a:fillRect t="-4082" b="-224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21"/>
          <p:cNvCxnSpPr/>
          <p:nvPr/>
        </p:nvCxnSpPr>
        <p:spPr>
          <a:xfrm>
            <a:off x="1844012" y="5991155"/>
            <a:ext cx="3392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40156" y="5682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Guess?</a:t>
            </a:r>
            <a:endParaRPr lang="en-AU" sz="1600" dirty="0"/>
          </a:p>
        </p:txBody>
      </p:sp>
      <p:cxnSp>
        <p:nvCxnSpPr>
          <p:cNvPr id="42" name="Straight Arrow Connector 22"/>
          <p:cNvCxnSpPr/>
          <p:nvPr/>
        </p:nvCxnSpPr>
        <p:spPr>
          <a:xfrm>
            <a:off x="1852328" y="6263759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82274" y="597076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0 or 1</a:t>
            </a:r>
            <a:endParaRPr lang="en-AU" sz="1600" dirty="0"/>
          </a:p>
        </p:txBody>
      </p:sp>
      <p:cxnSp>
        <p:nvCxnSpPr>
          <p:cNvPr id="44" name="직선 연결선 43"/>
          <p:cNvCxnSpPr/>
          <p:nvPr/>
        </p:nvCxnSpPr>
        <p:spPr>
          <a:xfrm>
            <a:off x="539552" y="3378478"/>
            <a:ext cx="54555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467544" y="4126727"/>
            <a:ext cx="5544616" cy="8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395536" y="4893018"/>
            <a:ext cx="5599520" cy="327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395536" y="5682734"/>
            <a:ext cx="5616624" cy="141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1835696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5292080" y="256490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00192" y="34197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Game</a:t>
            </a:r>
            <a:r>
              <a:rPr lang="en-US" altLang="ko-KR" baseline="-25000" dirty="0" err="1" smtClean="0"/>
              <a:t>q</a:t>
            </a:r>
            <a:endParaRPr lang="ko-KR" alt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2841780" y="3626750"/>
            <a:ext cx="180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Semi-functional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4954" y="5195303"/>
            <a:ext cx="180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Semi-functional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695619" y="4005064"/>
            <a:ext cx="7222973" cy="1007694"/>
            <a:chOff x="695619" y="4005064"/>
            <a:chExt cx="7222973" cy="1007694"/>
          </a:xfrm>
        </p:grpSpPr>
        <p:sp>
          <p:nvSpPr>
            <p:cNvPr id="74" name="직사각형 73"/>
            <p:cNvSpPr/>
            <p:nvPr/>
          </p:nvSpPr>
          <p:spPr>
            <a:xfrm>
              <a:off x="6281374" y="4643426"/>
              <a:ext cx="10358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err="1" smtClean="0"/>
                <a:t>Game</a:t>
              </a:r>
              <a:r>
                <a:rPr lang="en-US" altLang="ko-KR" baseline="-25000" dirty="0" err="1" smtClean="0"/>
                <a:t>Final</a:t>
              </a:r>
              <a:endParaRPr lang="ko-KR" altLang="en-US" baseline="-25000" dirty="0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504166" y="4005064"/>
              <a:ext cx="141442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2800" dirty="0" smtClean="0"/>
                <a:t>≈ </a:t>
              </a:r>
              <a:r>
                <a:rPr lang="en-US" altLang="ko-KR" dirty="0" smtClean="0"/>
                <a:t>(Invariant)</a:t>
              </a:r>
              <a:endParaRPr lang="ko-KR" altLang="en-US" dirty="0"/>
            </a:p>
          </p:txBody>
        </p:sp>
        <p:sp>
          <p:nvSpPr>
            <p:cNvPr id="53" name="Rounded Rectangle 20"/>
            <p:cNvSpPr/>
            <p:nvPr/>
          </p:nvSpPr>
          <p:spPr>
            <a:xfrm>
              <a:off x="695619" y="4498534"/>
              <a:ext cx="1716141" cy="298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tx1"/>
                  </a:solidFill>
                </a:rPr>
                <a:t>R: Rand message</a:t>
              </a:r>
              <a:endParaRPr lang="en-A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20"/>
            <p:cNvSpPr/>
            <p:nvPr/>
          </p:nvSpPr>
          <p:spPr>
            <a:xfrm>
              <a:off x="4932040" y="4559956"/>
              <a:ext cx="216024" cy="2268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400" b="1" dirty="0" smtClean="0">
                  <a:solidFill>
                    <a:schemeClr val="tx1"/>
                  </a:solidFill>
                </a:rPr>
                <a:t>R</a:t>
              </a:r>
              <a:endParaRPr lang="en-AU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246243" y="4388336"/>
            <a:ext cx="180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Semi-functional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DSE via Encodings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Pair </a:t>
            </a:r>
            <a:r>
              <a:rPr lang="en-AU" dirty="0"/>
              <a:t>Encoding </a:t>
            </a:r>
            <a:r>
              <a:rPr lang="en-AU" sz="1700" dirty="0" smtClean="0"/>
              <a:t>[</a:t>
            </a:r>
            <a:r>
              <a:rPr lang="en-AU" sz="1700" dirty="0" err="1" smtClean="0"/>
              <a:t>Eurocrypto</a:t>
            </a:r>
            <a:r>
              <a:rPr lang="en-AU" sz="1700" dirty="0" smtClean="0"/>
              <a:t> 2014] </a:t>
            </a:r>
            <a:r>
              <a:rPr lang="en-AU" dirty="0" smtClean="0"/>
              <a:t>and Predicate Encoding </a:t>
            </a:r>
            <a:r>
              <a:rPr lang="en-AU" sz="1700" dirty="0" smtClean="0"/>
              <a:t>[TCC 2014]</a:t>
            </a:r>
            <a:endParaRPr lang="en-AU" dirty="0" smtClean="0"/>
          </a:p>
          <a:p>
            <a:pPr lvl="1"/>
            <a:r>
              <a:rPr lang="en-AU" dirty="0" smtClean="0"/>
              <a:t>Many public key schemes proved by Dual System Encryption share a same proof strategy.</a:t>
            </a:r>
          </a:p>
          <a:p>
            <a:pPr lvl="1"/>
            <a:r>
              <a:rPr lang="en-AU" dirty="0" smtClean="0"/>
              <a:t>It means it can be formalized! =&gt; New direction of the security proof!</a:t>
            </a:r>
          </a:p>
          <a:p>
            <a:r>
              <a:rPr lang="en-AU" dirty="0" smtClean="0"/>
              <a:t>We only need our new scheme satisfy following properties</a:t>
            </a:r>
          </a:p>
          <a:p>
            <a:pPr lvl="1"/>
            <a:r>
              <a:rPr lang="en-AU" dirty="0" smtClean="0"/>
              <a:t>Linearity</a:t>
            </a:r>
          </a:p>
          <a:p>
            <a:pPr lvl="1"/>
            <a:r>
              <a:rPr lang="en-AU" dirty="0" smtClean="0"/>
              <a:t>Parameter Vanishing</a:t>
            </a:r>
          </a:p>
          <a:p>
            <a:pPr lvl="1"/>
            <a:r>
              <a:rPr lang="en-US" dirty="0" smtClean="0"/>
              <a:t>Perfect Master key hiding</a:t>
            </a: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656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DSE via Encoding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Linearity</a:t>
            </a:r>
          </a:p>
          <a:p>
            <a:pPr lvl="1"/>
            <a:r>
              <a:rPr lang="en-AU" altLang="ko-KR" dirty="0"/>
              <a:t>K(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’;</a:t>
            </a:r>
            <a:r>
              <a:rPr lang="en-US" altLang="ko-KR" dirty="0" err="1" smtClean="0"/>
              <a:t>x,</a:t>
            </a:r>
            <a:r>
              <a:rPr lang="en-US" altLang="ko-KR" b="1" dirty="0" err="1" smtClean="0"/>
              <a:t>h</a:t>
            </a:r>
            <a:r>
              <a:rPr lang="en-US" altLang="ko-KR" dirty="0" err="1" smtClean="0"/>
              <a:t>,r</a:t>
            </a:r>
            <a:r>
              <a:rPr lang="en-US" altLang="ko-KR" dirty="0" smtClean="0"/>
              <a:t>’) +</a:t>
            </a:r>
            <a:r>
              <a:rPr lang="en-AU" altLang="ko-KR" dirty="0"/>
              <a:t> K(</a:t>
            </a:r>
            <a:r>
              <a:rPr lang="el-GR" altLang="ko-KR" dirty="0"/>
              <a:t>α</a:t>
            </a:r>
            <a:r>
              <a:rPr lang="en-US" altLang="ko-KR" dirty="0" smtClean="0"/>
              <a:t>’’;</a:t>
            </a:r>
            <a:r>
              <a:rPr lang="en-US" altLang="ko-KR" dirty="0" err="1" smtClean="0"/>
              <a:t>x,</a:t>
            </a:r>
            <a:r>
              <a:rPr lang="en-US" altLang="ko-KR" b="1" dirty="0" err="1" smtClean="0"/>
              <a:t>h</a:t>
            </a:r>
            <a:r>
              <a:rPr lang="en-US" altLang="ko-KR" dirty="0" err="1" smtClean="0"/>
              <a:t>,r</a:t>
            </a:r>
            <a:r>
              <a:rPr lang="en-US" altLang="ko-KR" dirty="0" smtClean="0"/>
              <a:t>’’) </a:t>
            </a:r>
          </a:p>
          <a:p>
            <a:pPr marL="457200" lvl="1" indent="0">
              <a:buNone/>
            </a:pPr>
            <a:r>
              <a:rPr lang="en-US" altLang="ko-KR" dirty="0" smtClean="0"/>
              <a:t>                           		= </a:t>
            </a:r>
            <a:r>
              <a:rPr lang="en-AU" altLang="ko-KR" dirty="0"/>
              <a:t>K(</a:t>
            </a:r>
            <a:r>
              <a:rPr lang="el-GR" altLang="ko-KR" dirty="0"/>
              <a:t>α</a:t>
            </a:r>
            <a:r>
              <a:rPr lang="en-US" altLang="ko-KR" dirty="0" smtClean="0"/>
              <a:t>’</a:t>
            </a:r>
            <a:r>
              <a:rPr lang="el-GR" altLang="ko-KR" dirty="0"/>
              <a:t> </a:t>
            </a:r>
            <a:r>
              <a:rPr lang="en-US" altLang="ko-KR" dirty="0" smtClean="0"/>
              <a:t>+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’’;</a:t>
            </a:r>
            <a:r>
              <a:rPr lang="en-US" altLang="ko-KR" dirty="0" err="1" smtClean="0"/>
              <a:t>x,</a:t>
            </a:r>
            <a:r>
              <a:rPr lang="en-US" altLang="ko-KR" b="1" dirty="0" err="1" smtClean="0"/>
              <a:t>h</a:t>
            </a:r>
            <a:r>
              <a:rPr lang="en-US" altLang="ko-KR" dirty="0" err="1" smtClean="0"/>
              <a:t>,r’+r</a:t>
            </a:r>
            <a:r>
              <a:rPr lang="en-US" altLang="ko-KR" dirty="0" smtClean="0"/>
              <a:t>’’)</a:t>
            </a:r>
            <a:endParaRPr lang="en-AU" dirty="0" smtClean="0"/>
          </a:p>
          <a:p>
            <a:r>
              <a:rPr lang="en-AU" dirty="0" smtClean="0"/>
              <a:t>Parameter vanishing</a:t>
            </a:r>
          </a:p>
          <a:p>
            <a:pPr lvl="1"/>
            <a:r>
              <a:rPr lang="en-AU" dirty="0" smtClean="0"/>
              <a:t>K(</a:t>
            </a:r>
            <a:r>
              <a:rPr lang="el-GR" altLang="ko-KR" dirty="0" smtClean="0"/>
              <a:t>α</a:t>
            </a:r>
            <a:r>
              <a:rPr lang="en-US" altLang="ko-KR" dirty="0" smtClean="0"/>
              <a:t>;x,</a:t>
            </a:r>
            <a:r>
              <a:rPr lang="en-US" altLang="ko-KR" b="1" dirty="0" smtClean="0"/>
              <a:t>h</a:t>
            </a:r>
            <a:r>
              <a:rPr lang="en-US" altLang="ko-KR" dirty="0" smtClean="0"/>
              <a:t>,0) = </a:t>
            </a:r>
            <a:r>
              <a:rPr lang="en-AU" altLang="ko-KR" dirty="0"/>
              <a:t>K(</a:t>
            </a:r>
            <a:r>
              <a:rPr lang="el-GR" altLang="ko-KR" dirty="0"/>
              <a:t>α</a:t>
            </a:r>
            <a:r>
              <a:rPr lang="en-US" altLang="ko-KR" dirty="0" smtClean="0"/>
              <a:t>;x,</a:t>
            </a:r>
            <a:r>
              <a:rPr lang="en-US" altLang="ko-KR" b="1" dirty="0" smtClean="0"/>
              <a:t>h’</a:t>
            </a:r>
            <a:r>
              <a:rPr lang="en-US" altLang="ko-KR" dirty="0" smtClean="0"/>
              <a:t>,0)</a:t>
            </a:r>
          </a:p>
          <a:p>
            <a:r>
              <a:rPr lang="en-AU" altLang="ko-KR" dirty="0" smtClean="0"/>
              <a:t>Perfect master key hiding</a:t>
            </a:r>
            <a:endParaRPr lang="en-AU" altLang="ko-KR" dirty="0"/>
          </a:p>
          <a:p>
            <a:pPr lvl="1"/>
            <a:r>
              <a:rPr lang="en-AU" altLang="ko-KR" dirty="0" smtClean="0"/>
              <a:t>Given c(s</a:t>
            </a:r>
            <a:r>
              <a:rPr lang="en-US" altLang="ko-KR" dirty="0" smtClean="0"/>
              <a:t>;</a:t>
            </a:r>
            <a:r>
              <a:rPr lang="en-US" altLang="ko-KR" dirty="0" err="1" smtClean="0"/>
              <a:t>y,</a:t>
            </a:r>
            <a:r>
              <a:rPr lang="en-US" altLang="ko-KR" b="1" dirty="0" err="1" smtClean="0"/>
              <a:t>h</a:t>
            </a:r>
            <a:r>
              <a:rPr lang="en-US" altLang="ko-KR" dirty="0" smtClean="0"/>
              <a:t>), for all </a:t>
            </a:r>
            <a:r>
              <a:rPr lang="el-GR" altLang="ko-KR" dirty="0" smtClean="0"/>
              <a:t>α</a:t>
            </a:r>
            <a:r>
              <a:rPr lang="en-US" altLang="ko-KR" dirty="0" smtClean="0"/>
              <a:t>,</a:t>
            </a:r>
            <a:r>
              <a:rPr lang="el-GR" altLang="ko-KR" dirty="0"/>
              <a:t> 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’,</a:t>
            </a:r>
          </a:p>
          <a:p>
            <a:pPr marL="457200" lvl="1" indent="0">
              <a:buNone/>
            </a:pPr>
            <a:r>
              <a:rPr lang="en-AU" altLang="ko-KR" dirty="0" smtClean="0"/>
              <a:t>If R(</a:t>
            </a:r>
            <a:r>
              <a:rPr lang="en-AU" altLang="ko-KR" dirty="0" err="1" smtClean="0"/>
              <a:t>x,y</a:t>
            </a:r>
            <a:r>
              <a:rPr lang="en-AU" altLang="ko-KR" dirty="0" smtClean="0"/>
              <a:t>)=0, K(</a:t>
            </a:r>
            <a:r>
              <a:rPr lang="el-GR" altLang="ko-KR" dirty="0"/>
              <a:t>α</a:t>
            </a:r>
            <a:r>
              <a:rPr lang="en-US" altLang="ko-KR" dirty="0" smtClean="0"/>
              <a:t>;</a:t>
            </a:r>
            <a:r>
              <a:rPr lang="en-US" altLang="ko-KR" dirty="0" err="1" smtClean="0"/>
              <a:t>x,</a:t>
            </a:r>
            <a:r>
              <a:rPr lang="en-US" altLang="ko-KR" b="1" dirty="0" err="1" smtClean="0"/>
              <a:t>h</a:t>
            </a:r>
            <a:r>
              <a:rPr lang="en-US" altLang="ko-KR" dirty="0" err="1" smtClean="0"/>
              <a:t>,r</a:t>
            </a:r>
            <a:r>
              <a:rPr lang="en-US" altLang="ko-KR" dirty="0" smtClean="0"/>
              <a:t>) and </a:t>
            </a:r>
            <a:r>
              <a:rPr lang="en-AU" altLang="ko-KR" dirty="0"/>
              <a:t>K(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’;</a:t>
            </a:r>
            <a:r>
              <a:rPr lang="en-US" altLang="ko-KR" dirty="0" err="1" smtClean="0"/>
              <a:t>x,</a:t>
            </a:r>
            <a:r>
              <a:rPr lang="en-US" altLang="ko-KR" b="1" dirty="0" err="1" smtClean="0"/>
              <a:t>h</a:t>
            </a:r>
            <a:r>
              <a:rPr lang="en-US" altLang="ko-KR" dirty="0" err="1" smtClean="0"/>
              <a:t>,r</a:t>
            </a:r>
            <a:r>
              <a:rPr lang="en-US" altLang="ko-KR" dirty="0" smtClean="0"/>
              <a:t>) are statistically invariant.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1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Encoding example (IBE)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Construction</a:t>
            </a:r>
          </a:p>
          <a:p>
            <a:pPr lvl="1"/>
            <a:r>
              <a:rPr lang="en-AU" sz="2400" dirty="0" smtClean="0"/>
              <a:t>Setup(</a:t>
            </a:r>
            <a:r>
              <a:rPr lang="el-GR" sz="2400" dirty="0" smtClean="0"/>
              <a:t>λ</a:t>
            </a:r>
            <a:r>
              <a:rPr lang="en-AU" sz="2400" dirty="0" smtClean="0"/>
              <a:t>) -&gt; N = p</a:t>
            </a:r>
            <a:r>
              <a:rPr lang="en-AU" altLang="ko-KR" sz="2400" baseline="-25000" dirty="0" smtClean="0"/>
              <a:t>1</a:t>
            </a:r>
            <a:r>
              <a:rPr lang="en-AU" sz="2400" dirty="0" smtClean="0"/>
              <a:t>p</a:t>
            </a:r>
            <a:r>
              <a:rPr lang="en-AU" altLang="ko-KR" sz="2400" baseline="-25000" dirty="0" smtClean="0"/>
              <a:t>2</a:t>
            </a:r>
            <a:r>
              <a:rPr lang="en-AU" sz="2400" dirty="0" smtClean="0"/>
              <a:t>p</a:t>
            </a:r>
            <a:r>
              <a:rPr lang="en-AU" altLang="ko-KR" sz="2400" baseline="-25000" dirty="0" smtClean="0"/>
              <a:t>3</a:t>
            </a:r>
            <a:r>
              <a:rPr lang="en-AU" sz="2400" dirty="0" smtClean="0"/>
              <a:t>, PP = { g</a:t>
            </a:r>
            <a:r>
              <a:rPr lang="en-AU" sz="2400" baseline="-25000" dirty="0" smtClean="0"/>
              <a:t>1</a:t>
            </a:r>
            <a:r>
              <a:rPr lang="en-AU" sz="2400" baseline="30000" dirty="0" smtClean="0"/>
              <a:t>A</a:t>
            </a:r>
            <a:r>
              <a:rPr lang="en-AU" sz="2400" dirty="0" smtClean="0"/>
              <a:t>, </a:t>
            </a:r>
            <a:r>
              <a:rPr lang="en-AU" altLang="ko-KR" sz="2400" dirty="0" smtClean="0"/>
              <a:t>g</a:t>
            </a:r>
            <a:r>
              <a:rPr lang="en-AU" altLang="ko-KR" sz="2400" baseline="-25000" dirty="0" smtClean="0"/>
              <a:t>1</a:t>
            </a:r>
            <a:r>
              <a:rPr lang="en-AU" altLang="ko-KR" sz="2400" baseline="30000" dirty="0" smtClean="0"/>
              <a:t>B</a:t>
            </a:r>
            <a:r>
              <a:rPr lang="en-AU" sz="2400" dirty="0" smtClean="0"/>
              <a:t>  }, MSK = {</a:t>
            </a:r>
            <a:r>
              <a:rPr lang="el-GR" altLang="ko-KR" sz="2400" dirty="0" smtClean="0"/>
              <a:t>α</a:t>
            </a:r>
            <a:r>
              <a:rPr lang="en-US" altLang="ko-KR" sz="2400" dirty="0" smtClean="0"/>
              <a:t>, X</a:t>
            </a:r>
            <a:r>
              <a:rPr lang="en-US" altLang="ko-KR" sz="2400" baseline="-25000" dirty="0" smtClean="0"/>
              <a:t>3</a:t>
            </a:r>
            <a:r>
              <a:rPr lang="en-US" altLang="ko-KR" sz="2400" dirty="0" smtClean="0"/>
              <a:t>}</a:t>
            </a:r>
            <a:endParaRPr lang="en-AU" sz="2400" dirty="0" smtClean="0"/>
          </a:p>
          <a:p>
            <a:pPr lvl="1"/>
            <a:r>
              <a:rPr lang="en-AU" sz="2400" dirty="0" err="1" smtClean="0"/>
              <a:t>KeyGen</a:t>
            </a:r>
            <a:r>
              <a:rPr lang="en-AU" sz="2400" dirty="0" smtClean="0"/>
              <a:t>(PP, MSK, ID) -&gt; SK</a:t>
            </a:r>
            <a:r>
              <a:rPr lang="en-AU" sz="2400" baseline="-25000" dirty="0" smtClean="0"/>
              <a:t>ID</a:t>
            </a:r>
            <a:r>
              <a:rPr lang="en-AU" sz="2400" dirty="0" smtClean="0"/>
              <a:t> = {K</a:t>
            </a:r>
            <a:r>
              <a:rPr lang="en-AU" sz="2400" baseline="-25000" dirty="0" smtClean="0"/>
              <a:t>1</a:t>
            </a:r>
            <a:r>
              <a:rPr lang="en-AU" sz="2400" dirty="0" smtClean="0"/>
              <a:t>, K</a:t>
            </a:r>
            <a:r>
              <a:rPr lang="en-AU" altLang="ko-KR" sz="2400" baseline="-25000" dirty="0" smtClean="0"/>
              <a:t>2</a:t>
            </a:r>
            <a:r>
              <a:rPr lang="en-AU" sz="2400" dirty="0" smtClean="0"/>
              <a:t>}</a:t>
            </a:r>
          </a:p>
          <a:p>
            <a:pPr lvl="2"/>
            <a:r>
              <a:rPr lang="en-AU" sz="2000" dirty="0" smtClean="0"/>
              <a:t>K</a:t>
            </a:r>
            <a:r>
              <a:rPr lang="en-AU" altLang="ko-KR" sz="2000" baseline="-25000" dirty="0" smtClean="0"/>
              <a:t>1</a:t>
            </a:r>
            <a:r>
              <a:rPr lang="en-AU" sz="2000" dirty="0" smtClean="0"/>
              <a:t>:= </a:t>
            </a:r>
            <a:r>
              <a:rPr lang="en-AU" altLang="ko-KR" sz="2000" dirty="0" smtClean="0"/>
              <a:t>g</a:t>
            </a:r>
            <a:r>
              <a:rPr lang="en-AU" altLang="ko-KR" sz="2000" baseline="-25000" dirty="0" smtClean="0"/>
              <a:t>1</a:t>
            </a:r>
            <a:r>
              <a:rPr lang="el-GR" altLang="ko-KR" sz="2000" baseline="30000" dirty="0" smtClean="0"/>
              <a:t>α</a:t>
            </a:r>
            <a:r>
              <a:rPr lang="en-US" altLang="ko-KR" sz="2000" baseline="30000" dirty="0" smtClean="0"/>
              <a:t> + r(A ID + B) </a:t>
            </a:r>
            <a:r>
              <a:rPr lang="en-US" altLang="ko-KR" sz="2000" dirty="0" smtClean="0"/>
              <a:t>Z</a:t>
            </a:r>
            <a:r>
              <a:rPr lang="en-AU" altLang="ko-KR" sz="2000" baseline="-25000" dirty="0"/>
              <a:t>1</a:t>
            </a:r>
            <a:r>
              <a:rPr lang="en-US" altLang="ko-KR" sz="2000" dirty="0" smtClean="0"/>
              <a:t>, K</a:t>
            </a:r>
            <a:r>
              <a:rPr lang="en-AU" altLang="ko-KR" sz="2000" baseline="-25000" dirty="0" smtClean="0"/>
              <a:t>2</a:t>
            </a:r>
            <a:r>
              <a:rPr lang="en-US" altLang="ko-KR" sz="2000" dirty="0" smtClean="0"/>
              <a:t>:= </a:t>
            </a:r>
            <a:r>
              <a:rPr lang="en-AU" altLang="ko-KR" sz="2000" dirty="0" smtClean="0"/>
              <a:t>g</a:t>
            </a:r>
            <a:r>
              <a:rPr lang="en-AU" altLang="ko-KR" sz="2000" baseline="-25000" dirty="0" smtClean="0"/>
              <a:t>1</a:t>
            </a:r>
            <a:r>
              <a:rPr lang="en-US" altLang="ko-KR" sz="2000" baseline="30000" dirty="0"/>
              <a:t> </a:t>
            </a:r>
            <a:r>
              <a:rPr lang="en-US" altLang="ko-KR" sz="2000" baseline="30000" dirty="0" smtClean="0"/>
              <a:t>r  </a:t>
            </a:r>
            <a:r>
              <a:rPr lang="en-US" altLang="ko-KR" sz="2000" dirty="0" smtClean="0"/>
              <a:t>Z</a:t>
            </a:r>
            <a:r>
              <a:rPr lang="en-AU" altLang="ko-KR" sz="2000" baseline="-25000" dirty="0" smtClean="0"/>
              <a:t>2</a:t>
            </a:r>
            <a:endParaRPr lang="en-US" altLang="ko-KR" sz="2000" dirty="0" smtClean="0"/>
          </a:p>
          <a:p>
            <a:pPr lvl="1"/>
            <a:r>
              <a:rPr lang="en-US" sz="2400" dirty="0" err="1" smtClean="0"/>
              <a:t>Enc</a:t>
            </a:r>
            <a:r>
              <a:rPr lang="en-US" sz="2400" dirty="0" smtClean="0"/>
              <a:t>(PP, ID) </a:t>
            </a:r>
            <a:r>
              <a:rPr lang="en-AU" altLang="ko-KR" sz="2400" dirty="0"/>
              <a:t>-&gt; </a:t>
            </a:r>
            <a:r>
              <a:rPr lang="en-AU" altLang="ko-KR" sz="2400" dirty="0" smtClean="0"/>
              <a:t>CT</a:t>
            </a:r>
            <a:r>
              <a:rPr lang="en-AU" altLang="ko-KR" sz="2400" baseline="-25000" dirty="0"/>
              <a:t>ID</a:t>
            </a:r>
            <a:r>
              <a:rPr lang="en-AU" altLang="ko-KR" sz="2400" dirty="0" smtClean="0"/>
              <a:t> </a:t>
            </a:r>
            <a:r>
              <a:rPr lang="en-AU" altLang="ko-KR" sz="2400" dirty="0"/>
              <a:t>= </a:t>
            </a:r>
            <a:r>
              <a:rPr lang="en-AU" altLang="ko-KR" sz="2400" dirty="0" smtClean="0"/>
              <a:t>{C, C</a:t>
            </a:r>
            <a:r>
              <a:rPr lang="en-AU" altLang="ko-KR" sz="2400" baseline="-25000" dirty="0" smtClean="0"/>
              <a:t>1</a:t>
            </a:r>
            <a:r>
              <a:rPr lang="en-AU" altLang="ko-KR" sz="2400" dirty="0" smtClean="0"/>
              <a:t>, C</a:t>
            </a:r>
            <a:r>
              <a:rPr lang="en-AU" altLang="ko-KR" sz="2400" baseline="-25000" dirty="0" smtClean="0"/>
              <a:t>2</a:t>
            </a:r>
            <a:r>
              <a:rPr lang="en-AU" altLang="ko-KR" sz="2400" dirty="0" smtClean="0"/>
              <a:t>}</a:t>
            </a:r>
            <a:endParaRPr lang="en-US" sz="2400" dirty="0" smtClean="0"/>
          </a:p>
          <a:p>
            <a:pPr lvl="2"/>
            <a:r>
              <a:rPr lang="en-US" sz="2000" dirty="0" smtClean="0"/>
              <a:t>C:= M </a:t>
            </a:r>
            <a:r>
              <a:rPr lang="en-US" altLang="ko-KR" sz="2000" dirty="0"/>
              <a:t>· </a:t>
            </a:r>
            <a:r>
              <a:rPr lang="en-US" sz="2000" dirty="0" smtClean="0"/>
              <a:t>e(</a:t>
            </a:r>
            <a:r>
              <a:rPr lang="en-AU" altLang="ko-KR" sz="2000" dirty="0"/>
              <a:t>g</a:t>
            </a:r>
            <a:r>
              <a:rPr lang="en-AU" altLang="ko-KR" sz="2000" baseline="-25000" dirty="0"/>
              <a:t>1</a:t>
            </a:r>
            <a:r>
              <a:rPr lang="en-US" sz="2000" dirty="0" smtClean="0"/>
              <a:t>,</a:t>
            </a:r>
            <a:r>
              <a:rPr lang="en-AU" altLang="ko-KR" sz="2000" dirty="0"/>
              <a:t> g</a:t>
            </a:r>
            <a:r>
              <a:rPr lang="en-AU" altLang="ko-KR" sz="2000" baseline="-25000" dirty="0"/>
              <a:t>1</a:t>
            </a:r>
            <a:r>
              <a:rPr lang="en-US" sz="2000" dirty="0" smtClean="0"/>
              <a:t>)</a:t>
            </a:r>
            <a:r>
              <a:rPr lang="el-GR" altLang="ko-KR" sz="2000" baseline="30000" dirty="0" smtClean="0"/>
              <a:t>α</a:t>
            </a:r>
            <a:r>
              <a:rPr lang="en-US" altLang="ko-KR" sz="2000" baseline="30000" dirty="0" smtClean="0"/>
              <a:t>s</a:t>
            </a:r>
            <a:r>
              <a:rPr lang="en-US" altLang="ko-KR" sz="2000" dirty="0" smtClean="0"/>
              <a:t>, </a:t>
            </a:r>
            <a:r>
              <a:rPr lang="en-US" sz="2000" dirty="0" smtClean="0"/>
              <a:t>C</a:t>
            </a:r>
            <a:r>
              <a:rPr lang="en-AU" altLang="ko-KR" sz="2000" baseline="-25000" dirty="0" smtClean="0"/>
              <a:t>1</a:t>
            </a:r>
            <a:r>
              <a:rPr lang="en-US" sz="2000" dirty="0" smtClean="0"/>
              <a:t>:= </a:t>
            </a:r>
            <a:r>
              <a:rPr lang="en-AU" altLang="ko-KR" sz="2000" dirty="0" smtClean="0"/>
              <a:t>g</a:t>
            </a:r>
            <a:r>
              <a:rPr lang="en-AU" altLang="ko-KR" sz="2000" baseline="-25000" dirty="0" smtClean="0"/>
              <a:t>1</a:t>
            </a:r>
            <a:r>
              <a:rPr lang="en-US" altLang="ko-KR" sz="2000" baseline="30000" dirty="0"/>
              <a:t> s</a:t>
            </a:r>
            <a:r>
              <a:rPr lang="en-US" sz="2000" dirty="0" smtClean="0"/>
              <a:t>, C</a:t>
            </a:r>
            <a:r>
              <a:rPr lang="en-AU" altLang="ko-KR" sz="2000" baseline="-25000" dirty="0" smtClean="0"/>
              <a:t>2</a:t>
            </a:r>
            <a:r>
              <a:rPr lang="en-US" sz="2000" dirty="0" smtClean="0"/>
              <a:t>:= </a:t>
            </a:r>
            <a:r>
              <a:rPr lang="en-AU" altLang="ko-KR" sz="2000" dirty="0" smtClean="0"/>
              <a:t>g</a:t>
            </a:r>
            <a:r>
              <a:rPr lang="en-AU" altLang="ko-KR" sz="2000" baseline="-25000" dirty="0" smtClean="0"/>
              <a:t>1</a:t>
            </a:r>
            <a:r>
              <a:rPr lang="en-US" altLang="ko-KR" sz="2000" baseline="30000" dirty="0"/>
              <a:t> </a:t>
            </a:r>
            <a:r>
              <a:rPr lang="en-US" altLang="ko-KR" sz="2000" baseline="30000" dirty="0" smtClean="0"/>
              <a:t>s(A ID +B)</a:t>
            </a:r>
            <a:endParaRPr lang="en-US" sz="2000" dirty="0" smtClean="0"/>
          </a:p>
          <a:p>
            <a:pPr lvl="1"/>
            <a:r>
              <a:rPr lang="en-US" sz="2400" dirty="0" smtClean="0"/>
              <a:t>Dec(SK</a:t>
            </a:r>
            <a:r>
              <a:rPr lang="en-AU" altLang="ko-KR" sz="2400" baseline="-25000" dirty="0"/>
              <a:t>ID</a:t>
            </a:r>
            <a:r>
              <a:rPr lang="en-US" sz="2400" dirty="0" smtClean="0"/>
              <a:t>, CT</a:t>
            </a:r>
            <a:r>
              <a:rPr lang="en-AU" altLang="ko-KR" sz="2400" baseline="-25000" dirty="0"/>
              <a:t>ID</a:t>
            </a:r>
            <a:r>
              <a:rPr lang="en-US" sz="2400" dirty="0" smtClean="0"/>
              <a:t>) </a:t>
            </a:r>
          </a:p>
          <a:p>
            <a:pPr lvl="2"/>
            <a:r>
              <a:rPr lang="en-US" sz="2000" dirty="0" smtClean="0"/>
              <a:t>M = C · e(K</a:t>
            </a:r>
            <a:r>
              <a:rPr lang="en-AU" altLang="ko-KR" sz="2000" baseline="-25000" dirty="0" smtClean="0"/>
              <a:t>2</a:t>
            </a:r>
            <a:r>
              <a:rPr lang="en-US" sz="2000" dirty="0" smtClean="0"/>
              <a:t>, C</a:t>
            </a:r>
            <a:r>
              <a:rPr lang="en-AU" altLang="ko-KR" sz="2000" baseline="-25000" dirty="0" smtClean="0"/>
              <a:t>2</a:t>
            </a:r>
            <a:r>
              <a:rPr lang="en-US" sz="2000" dirty="0" smtClean="0"/>
              <a:t>)/e(K</a:t>
            </a:r>
            <a:r>
              <a:rPr lang="en-AU" altLang="ko-KR" sz="2000" baseline="-25000" dirty="0" smtClean="0"/>
              <a:t>1</a:t>
            </a:r>
            <a:r>
              <a:rPr lang="en-US" sz="2000" dirty="0" smtClean="0"/>
              <a:t>, C</a:t>
            </a:r>
            <a:r>
              <a:rPr lang="en-AU" altLang="ko-KR" sz="2000" baseline="-25000" dirty="0" smtClean="0"/>
              <a:t>1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371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Encoding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altLang="ko-KR" dirty="0"/>
              <a:t>Encoding</a:t>
            </a:r>
          </a:p>
          <a:p>
            <a:pPr lvl="1"/>
            <a:r>
              <a:rPr lang="en-AU" altLang="ko-KR" dirty="0"/>
              <a:t>K(</a:t>
            </a:r>
            <a:r>
              <a:rPr lang="el-GR" altLang="ko-KR" dirty="0"/>
              <a:t>α</a:t>
            </a:r>
            <a:r>
              <a:rPr lang="en-US" altLang="ko-KR" dirty="0"/>
              <a:t>;ID,(A,B),r) = (</a:t>
            </a:r>
            <a:r>
              <a:rPr lang="el-GR" altLang="ko-KR" dirty="0"/>
              <a:t>α</a:t>
            </a:r>
            <a:r>
              <a:rPr lang="en-US" altLang="ko-KR" dirty="0"/>
              <a:t> + r(A ID + B), r)</a:t>
            </a:r>
          </a:p>
          <a:p>
            <a:pPr lvl="1"/>
            <a:r>
              <a:rPr lang="en-AU" altLang="ko-KR" dirty="0"/>
              <a:t>c(s</a:t>
            </a:r>
            <a:r>
              <a:rPr lang="en-US" altLang="ko-KR" dirty="0"/>
              <a:t>;ID,(A,B)) = (s, s(A ID + B</a:t>
            </a:r>
            <a:r>
              <a:rPr lang="en-US" altLang="ko-KR" dirty="0" smtClean="0"/>
              <a:t>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Linearity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(</a:t>
            </a:r>
            <a:r>
              <a:rPr lang="el-GR" altLang="ko-KR" dirty="0" smtClean="0"/>
              <a:t>α</a:t>
            </a:r>
            <a:r>
              <a:rPr lang="en-US" altLang="ko-KR" dirty="0" smtClean="0"/>
              <a:t>+ r(A </a:t>
            </a:r>
            <a:r>
              <a:rPr lang="en-US" altLang="ko-KR" dirty="0"/>
              <a:t>ID + B), r</a:t>
            </a:r>
            <a:r>
              <a:rPr lang="en-US" altLang="ko-KR" dirty="0" smtClean="0"/>
              <a:t>) + </a:t>
            </a:r>
            <a:r>
              <a:rPr lang="en-US" altLang="ko-KR" dirty="0"/>
              <a:t>(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 </a:t>
            </a:r>
            <a:r>
              <a:rPr lang="en-US" altLang="ko-KR" dirty="0"/>
              <a:t>+ </a:t>
            </a:r>
            <a:r>
              <a:rPr lang="en-US" altLang="ko-KR" dirty="0" smtClean="0"/>
              <a:t>r’(</a:t>
            </a:r>
            <a:r>
              <a:rPr lang="en-US" altLang="ko-KR" dirty="0"/>
              <a:t>A ID + B), </a:t>
            </a:r>
            <a:r>
              <a:rPr lang="en-US" altLang="ko-KR" dirty="0" smtClean="0"/>
              <a:t>r’) </a:t>
            </a:r>
          </a:p>
          <a:p>
            <a:pPr marL="457200" lvl="1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=(</a:t>
            </a:r>
            <a:r>
              <a:rPr lang="el-GR" altLang="ko-KR" dirty="0" smtClean="0"/>
              <a:t>α</a:t>
            </a:r>
            <a:r>
              <a:rPr lang="en-US" altLang="ko-KR" dirty="0" smtClean="0"/>
              <a:t> + 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 + (</a:t>
            </a:r>
            <a:r>
              <a:rPr lang="en-US" altLang="ko-KR" dirty="0" err="1" smtClean="0"/>
              <a:t>r+r</a:t>
            </a:r>
            <a:r>
              <a:rPr lang="en-US" altLang="ko-KR" dirty="0" smtClean="0"/>
              <a:t>’) (A </a:t>
            </a:r>
            <a:r>
              <a:rPr lang="en-US" altLang="ko-KR" dirty="0"/>
              <a:t>ID + B), </a:t>
            </a:r>
            <a:r>
              <a:rPr lang="en-US" altLang="ko-KR" dirty="0" err="1" smtClean="0"/>
              <a:t>r+r</a:t>
            </a:r>
            <a:r>
              <a:rPr lang="en-US" altLang="ko-KR" dirty="0" smtClean="0"/>
              <a:t>’)</a:t>
            </a:r>
            <a:endParaRPr lang="en-US" altLang="ko-KR" dirty="0"/>
          </a:p>
          <a:p>
            <a:r>
              <a:rPr lang="en-US" altLang="ko-KR" dirty="0" smtClean="0"/>
              <a:t>Parameter vanishing</a:t>
            </a:r>
          </a:p>
          <a:p>
            <a:pPr lvl="1"/>
            <a:r>
              <a:rPr lang="en-US" altLang="ko-KR" dirty="0"/>
              <a:t>(</a:t>
            </a:r>
            <a:r>
              <a:rPr lang="el-GR" altLang="ko-KR" dirty="0"/>
              <a:t>α</a:t>
            </a:r>
            <a:r>
              <a:rPr lang="en-US" altLang="ko-KR" dirty="0"/>
              <a:t>+ </a:t>
            </a:r>
            <a:r>
              <a:rPr lang="en-US" altLang="ko-KR" dirty="0" smtClean="0"/>
              <a:t>0 (A </a:t>
            </a:r>
            <a:r>
              <a:rPr lang="en-US" altLang="ko-KR" dirty="0"/>
              <a:t>ID + B), </a:t>
            </a:r>
            <a:r>
              <a:rPr lang="en-US" altLang="ko-KR" dirty="0" smtClean="0"/>
              <a:t>0) </a:t>
            </a:r>
            <a:r>
              <a:rPr lang="en-US" altLang="ko-KR" dirty="0"/>
              <a:t>+ (</a:t>
            </a:r>
            <a:r>
              <a:rPr lang="el-GR" altLang="ko-KR" dirty="0" smtClean="0"/>
              <a:t>α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0(A’ </a:t>
            </a:r>
            <a:r>
              <a:rPr lang="en-US" altLang="ko-KR" dirty="0"/>
              <a:t>ID + </a:t>
            </a:r>
            <a:r>
              <a:rPr lang="en-US" altLang="ko-KR" dirty="0" smtClean="0"/>
              <a:t>B’), 0)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AU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57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Encoding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altLang="ko-KR" dirty="0"/>
              <a:t>Encoding</a:t>
            </a:r>
          </a:p>
          <a:p>
            <a:pPr lvl="1"/>
            <a:r>
              <a:rPr lang="en-AU" altLang="ko-KR" dirty="0"/>
              <a:t>K(</a:t>
            </a:r>
            <a:r>
              <a:rPr lang="el-GR" altLang="ko-KR" dirty="0"/>
              <a:t>α</a:t>
            </a:r>
            <a:r>
              <a:rPr lang="en-US" altLang="ko-KR" dirty="0"/>
              <a:t>;ID,(A,B),r) = (</a:t>
            </a:r>
            <a:r>
              <a:rPr lang="el-GR" altLang="ko-KR" dirty="0"/>
              <a:t>α</a:t>
            </a:r>
            <a:r>
              <a:rPr lang="en-US" altLang="ko-KR" dirty="0"/>
              <a:t> + r(A ID + B), r)</a:t>
            </a:r>
          </a:p>
          <a:p>
            <a:pPr lvl="1"/>
            <a:r>
              <a:rPr lang="en-AU" altLang="ko-KR" dirty="0"/>
              <a:t>c(s</a:t>
            </a:r>
            <a:r>
              <a:rPr lang="en-US" altLang="ko-KR" dirty="0"/>
              <a:t>;ID,(A,B)) = (s, s(A ID + B</a:t>
            </a:r>
            <a:r>
              <a:rPr lang="en-US" altLang="ko-KR" dirty="0" smtClean="0"/>
              <a:t>))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Perfect Master key hiding</a:t>
            </a:r>
          </a:p>
          <a:p>
            <a:pPr lvl="1"/>
            <a:r>
              <a:rPr lang="en-US" altLang="ko-KR" dirty="0" smtClean="0"/>
              <a:t>Given </a:t>
            </a:r>
            <a:r>
              <a:rPr lang="en-US" altLang="ko-KR" dirty="0"/>
              <a:t>(s, s(A </a:t>
            </a:r>
            <a:r>
              <a:rPr lang="en-US" altLang="ko-KR" dirty="0" smtClean="0"/>
              <a:t>ID* </a:t>
            </a:r>
            <a:r>
              <a:rPr lang="en-US" altLang="ko-KR" dirty="0"/>
              <a:t>+ B))</a:t>
            </a:r>
          </a:p>
          <a:p>
            <a:pPr lvl="1"/>
            <a:r>
              <a:rPr lang="en-US" altLang="ko-KR" dirty="0" smtClean="0"/>
              <a:t>For ID which does </a:t>
            </a:r>
            <a:r>
              <a:rPr lang="en-US" altLang="ko-KR" dirty="0" smtClean="0"/>
              <a:t>not equal to ID*, A ID + B is randomly distributed (pairwise independent).</a:t>
            </a:r>
          </a:p>
          <a:p>
            <a:pPr lvl="1"/>
            <a:r>
              <a:rPr lang="en-US" altLang="ko-KR" dirty="0" smtClean="0"/>
              <a:t>Hence, (</a:t>
            </a:r>
            <a:r>
              <a:rPr lang="el-GR" altLang="ko-KR" dirty="0" smtClean="0"/>
              <a:t>α</a:t>
            </a:r>
            <a:r>
              <a:rPr lang="en-US" altLang="ko-KR" dirty="0" smtClean="0"/>
              <a:t> </a:t>
            </a:r>
            <a:r>
              <a:rPr lang="en-US" altLang="ko-KR" dirty="0"/>
              <a:t>+ r(A ID + B</a:t>
            </a:r>
            <a:r>
              <a:rPr lang="en-US" altLang="ko-KR" dirty="0" smtClean="0"/>
              <a:t>),r) is statistically invariant with </a:t>
            </a:r>
            <a:r>
              <a:rPr lang="en-US" altLang="ko-KR" dirty="0"/>
              <a:t>(</a:t>
            </a:r>
            <a:r>
              <a:rPr lang="el-GR" altLang="ko-KR" dirty="0" smtClean="0"/>
              <a:t>α</a:t>
            </a:r>
            <a:r>
              <a:rPr lang="en-US" altLang="ko-KR" dirty="0" smtClean="0"/>
              <a:t>’ </a:t>
            </a:r>
            <a:r>
              <a:rPr lang="en-US" altLang="ko-KR" dirty="0"/>
              <a:t>+ r(A ID + B),r</a:t>
            </a:r>
            <a:r>
              <a:rPr lang="en-US" altLang="ko-KR" dirty="0" smtClean="0"/>
              <a:t>) to the adversary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AU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45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[</a:t>
            </a:r>
            <a:r>
              <a:rPr lang="en-AU" dirty="0" err="1" smtClean="0"/>
              <a:t>Eurocrypto</a:t>
            </a:r>
            <a:r>
              <a:rPr lang="en-AU" dirty="0" smtClean="0"/>
              <a:t> 2014] N</a:t>
            </a:r>
            <a:r>
              <a:rPr lang="en-AU" dirty="0"/>
              <a:t>. Attrapadung. Dual system encryption via doubly selective security: Framework, fully secure </a:t>
            </a:r>
            <a:r>
              <a:rPr lang="en-AU" dirty="0" smtClean="0"/>
              <a:t>functional encryption </a:t>
            </a:r>
            <a:r>
              <a:rPr lang="en-AU" dirty="0"/>
              <a:t>for regular languages, and more. In P. Q. Nguyen and E. Oswald, editors, EUROCRYPT, </a:t>
            </a:r>
            <a:r>
              <a:rPr lang="en-AU" dirty="0" smtClean="0"/>
              <a:t>volume 8441 </a:t>
            </a:r>
            <a:r>
              <a:rPr lang="en-AU" dirty="0"/>
              <a:t>of Lecture Notes in Computer Science, pages 557{577. Springer, 2014</a:t>
            </a:r>
            <a:r>
              <a:rPr lang="en-AU" dirty="0" smtClean="0"/>
              <a:t>.</a:t>
            </a:r>
          </a:p>
          <a:p>
            <a:r>
              <a:rPr lang="en-AU" dirty="0" smtClean="0"/>
              <a:t>[Crypto 2009] B</a:t>
            </a:r>
            <a:r>
              <a:rPr lang="en-AU" dirty="0"/>
              <a:t>. Waters. Dual system encryption: Realizing fully secure </a:t>
            </a:r>
            <a:r>
              <a:rPr lang="en-AU" dirty="0" err="1"/>
              <a:t>ibe</a:t>
            </a:r>
            <a:r>
              <a:rPr lang="en-AU" dirty="0"/>
              <a:t> and </a:t>
            </a:r>
            <a:r>
              <a:rPr lang="en-AU" dirty="0" err="1"/>
              <a:t>hibe</a:t>
            </a:r>
            <a:r>
              <a:rPr lang="en-AU" dirty="0"/>
              <a:t> under simple assumptions. </a:t>
            </a:r>
            <a:r>
              <a:rPr lang="en-AU" dirty="0" smtClean="0"/>
              <a:t>In S</a:t>
            </a:r>
            <a:r>
              <a:rPr lang="en-AU" dirty="0"/>
              <a:t>. </a:t>
            </a:r>
            <a:r>
              <a:rPr lang="en-AU" dirty="0" err="1"/>
              <a:t>Halevi</a:t>
            </a:r>
            <a:r>
              <a:rPr lang="en-AU" dirty="0"/>
              <a:t>, editor, CRYPTO, volume 5677 of Lecture Notes in Computer Science, pages 619{636. Springer</a:t>
            </a:r>
            <a:r>
              <a:rPr lang="en-AU" dirty="0" smtClean="0"/>
              <a:t>, 2009.</a:t>
            </a:r>
          </a:p>
          <a:p>
            <a:r>
              <a:rPr lang="en-AU" dirty="0" smtClean="0"/>
              <a:t>[TCC </a:t>
            </a:r>
            <a:r>
              <a:rPr lang="en-AU" dirty="0"/>
              <a:t>2014</a:t>
            </a:r>
            <a:r>
              <a:rPr lang="en-AU" dirty="0" smtClean="0"/>
              <a:t>] H</a:t>
            </a:r>
            <a:r>
              <a:rPr lang="en-AU" dirty="0"/>
              <a:t>. Wee. Dual system encryption via predicate encodings. In Y. Lindell, editor, TCC, volume 8349 of </a:t>
            </a:r>
            <a:r>
              <a:rPr lang="en-AU" dirty="0" smtClean="0"/>
              <a:t>Lecture </a:t>
            </a:r>
            <a:r>
              <a:rPr lang="fr-FR" dirty="0" smtClean="0"/>
              <a:t>Notes </a:t>
            </a:r>
            <a:r>
              <a:rPr lang="fr-FR" dirty="0"/>
              <a:t>in Computer Science, pages 616{637. Springer, 2014</a:t>
            </a:r>
            <a:r>
              <a:rPr lang="fr-FR" dirty="0" smtClean="0"/>
              <a:t>.</a:t>
            </a:r>
          </a:p>
          <a:p>
            <a:r>
              <a:rPr lang="en-AU" dirty="0" smtClean="0"/>
              <a:t>[TCC 2010] A</a:t>
            </a:r>
            <a:r>
              <a:rPr lang="en-AU" dirty="0"/>
              <a:t>. </a:t>
            </a:r>
            <a:r>
              <a:rPr lang="en-AU" dirty="0" err="1"/>
              <a:t>Lewko</a:t>
            </a:r>
            <a:r>
              <a:rPr lang="en-AU" dirty="0"/>
              <a:t> and B. Waters. New techniques for dual system encryption and fully secure </a:t>
            </a:r>
            <a:r>
              <a:rPr lang="en-AU" dirty="0" err="1" smtClean="0"/>
              <a:t>hibe</a:t>
            </a:r>
            <a:r>
              <a:rPr lang="en-AU" dirty="0" smtClean="0"/>
              <a:t> with </a:t>
            </a:r>
            <a:r>
              <a:rPr lang="en-AU" dirty="0"/>
              <a:t>short </a:t>
            </a:r>
            <a:r>
              <a:rPr lang="en-AU" dirty="0" err="1"/>
              <a:t>ciphertexts</a:t>
            </a:r>
            <a:r>
              <a:rPr lang="en-AU" dirty="0"/>
              <a:t>. In TCC, 2010.</a:t>
            </a:r>
          </a:p>
        </p:txBody>
      </p:sp>
    </p:spTree>
    <p:extLst>
      <p:ext uri="{BB962C8B-B14F-4D97-AF65-F5344CB8AC3E}">
        <p14:creationId xmlns:p14="http://schemas.microsoft.com/office/powerpoint/2010/main" val="39404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Strategy of Security Proof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91264" cy="2116832"/>
          </a:xfrm>
        </p:spPr>
        <p:txBody>
          <a:bodyPr>
            <a:normAutofit/>
          </a:bodyPr>
          <a:lstStyle/>
          <a:p>
            <a:r>
              <a:rPr lang="en-AU" dirty="0" smtClean="0"/>
              <a:t>Claim: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3459758"/>
            <a:ext cx="8208912" cy="2489522"/>
          </a:xfrm>
        </p:spPr>
        <p:txBody>
          <a:bodyPr>
            <a:normAutofit/>
          </a:bodyPr>
          <a:lstStyle/>
          <a:p>
            <a:r>
              <a:rPr lang="en-AU" dirty="0" smtClean="0"/>
              <a:t>Proof by contradiction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7" name="Cloud 6"/>
          <p:cNvSpPr/>
          <p:nvPr/>
        </p:nvSpPr>
        <p:spPr>
          <a:xfrm>
            <a:off x="1043608" y="2132856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Mathematical problem is hard 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32040" y="2132856"/>
            <a:ext cx="2592288" cy="1224136"/>
            <a:chOff x="4612440" y="2060848"/>
            <a:chExt cx="2592288" cy="1368152"/>
          </a:xfrm>
        </p:grpSpPr>
        <p:sp>
          <p:nvSpPr>
            <p:cNvPr id="9" name="Cloud 8"/>
            <p:cNvSpPr/>
            <p:nvPr/>
          </p:nvSpPr>
          <p:spPr>
            <a:xfrm>
              <a:off x="4612440" y="2060848"/>
              <a:ext cx="2592288" cy="1368152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16016" y="2283259"/>
              <a:ext cx="2272688" cy="103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/>
              <a:r>
                <a:rPr lang="en-AU" b="1" dirty="0" smtClean="0"/>
                <a:t>Our Construction is secure under a security model</a:t>
              </a:r>
              <a:endParaRPr lang="en-AU" b="1" dirty="0"/>
            </a:p>
          </p:txBody>
        </p:sp>
      </p:grpSp>
      <p:sp>
        <p:nvSpPr>
          <p:cNvPr id="16" name="Cloud 15"/>
          <p:cNvSpPr/>
          <p:nvPr/>
        </p:nvSpPr>
        <p:spPr>
          <a:xfrm>
            <a:off x="1196008" y="4493088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that Our Construction is not secure under a security model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932040" y="442108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Mathematical Problem is not hard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525975">
            <a:off x="4437620" y="403031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</a:rPr>
              <a:t>CONTRADICT!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139952" y="2492896"/>
            <a:ext cx="432048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20" name="Right Arrow 19"/>
          <p:cNvSpPr/>
          <p:nvPr/>
        </p:nvSpPr>
        <p:spPr>
          <a:xfrm>
            <a:off x="4165780" y="4817124"/>
            <a:ext cx="432048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 rot="19525975">
            <a:off x="-11573" y="4507201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rgbClr val="FF0000"/>
                </a:solidFill>
              </a:rPr>
              <a:t>Our </a:t>
            </a:r>
            <a:r>
              <a:rPr lang="en-AU" sz="2000" b="1" dirty="0" err="1">
                <a:solidFill>
                  <a:srgbClr val="FF0000"/>
                </a:solidFill>
              </a:rPr>
              <a:t>c</a:t>
            </a:r>
            <a:r>
              <a:rPr lang="en-AU" sz="2000" b="1" dirty="0" err="1" smtClean="0">
                <a:solidFill>
                  <a:srgbClr val="FF0000"/>
                </a:solidFill>
              </a:rPr>
              <a:t>onstuction</a:t>
            </a:r>
            <a:r>
              <a:rPr lang="en-AU" sz="2000" b="1" dirty="0" smtClean="0">
                <a:solidFill>
                  <a:srgbClr val="FF0000"/>
                </a:solidFill>
              </a:rPr>
              <a:t> is secure!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9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Strategy of Security Proof</a:t>
            </a:r>
            <a:endParaRPr lang="en-AU" dirty="0"/>
          </a:p>
        </p:txBody>
      </p:sp>
      <p:sp>
        <p:nvSpPr>
          <p:cNvPr id="7" name="Cloud 6"/>
          <p:cNvSpPr/>
          <p:nvPr/>
        </p:nvSpPr>
        <p:spPr>
          <a:xfrm>
            <a:off x="1340024" y="198884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that Our Construction is not secure under a security model</a:t>
            </a:r>
          </a:p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5076056" y="1916832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Mathematical Problem is not hard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09796" y="2312876"/>
            <a:ext cx="432048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0" name="Cloud 9"/>
          <p:cNvSpPr/>
          <p:nvPr/>
        </p:nvSpPr>
        <p:spPr>
          <a:xfrm>
            <a:off x="1043608" y="4077072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Assume there exists an adversary to harm our security model</a:t>
            </a:r>
          </a:p>
        </p:txBody>
      </p:sp>
      <p:sp>
        <p:nvSpPr>
          <p:cNvPr id="11" name="Cloud 10"/>
          <p:cNvSpPr/>
          <p:nvPr/>
        </p:nvSpPr>
        <p:spPr>
          <a:xfrm>
            <a:off x="5580112" y="4149080"/>
            <a:ext cx="2592288" cy="122413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We can break mathematical hard problem using the adversary</a:t>
            </a:r>
            <a:endParaRPr lang="en-AU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70448" y="4329100"/>
            <a:ext cx="3213720" cy="1620180"/>
            <a:chOff x="2870448" y="3969060"/>
            <a:chExt cx="3213720" cy="1620180"/>
          </a:xfrm>
        </p:grpSpPr>
        <p:sp>
          <p:nvSpPr>
            <p:cNvPr id="12" name="Right Arrow 11"/>
            <p:cNvSpPr/>
            <p:nvPr/>
          </p:nvSpPr>
          <p:spPr>
            <a:xfrm>
              <a:off x="4309796" y="3969060"/>
              <a:ext cx="432048" cy="432048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0448" y="4388911"/>
              <a:ext cx="321372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AU" dirty="0" smtClean="0"/>
                <a:t>Show that our security model equals to mathematical hard problem.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9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Strategy of Security Proof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en-AU" sz="2400" dirty="0" smtClean="0"/>
              <a:t>“Harms the security model”?</a:t>
            </a:r>
          </a:p>
          <a:p>
            <a:pPr lvl="1"/>
            <a:r>
              <a:rPr lang="en-AU" sz="2000" dirty="0" smtClean="0"/>
              <a:t>An adversary having non-negligible advantage to win security games.</a:t>
            </a:r>
          </a:p>
          <a:p>
            <a:pPr lvl="1"/>
            <a:endParaRPr lang="en-AU" sz="2000" dirty="0"/>
          </a:p>
          <a:p>
            <a:endParaRPr lang="en-AU" sz="2400" dirty="0" smtClean="0"/>
          </a:p>
          <a:p>
            <a:r>
              <a:rPr lang="en-AU" sz="2400" dirty="0" smtClean="0"/>
              <a:t>Notation and Definition</a:t>
            </a:r>
          </a:p>
          <a:p>
            <a:pPr lvl="1"/>
            <a:r>
              <a:rPr lang="en-AU" sz="2000" dirty="0" smtClean="0"/>
              <a:t>X: a decryption, Y: a predicate , R: Function Between X and Y</a:t>
            </a:r>
          </a:p>
          <a:p>
            <a:pPr lvl="2"/>
            <a:r>
              <a:rPr lang="en-AU" sz="1800" dirty="0" smtClean="0"/>
              <a:t>R(X,Y) = 1, then a key can decrypt the </a:t>
            </a:r>
            <a:r>
              <a:rPr lang="en-AU" sz="1800" dirty="0" err="1" smtClean="0"/>
              <a:t>ciphertext</a:t>
            </a:r>
            <a:r>
              <a:rPr lang="en-AU" sz="1800" dirty="0" smtClean="0"/>
              <a:t>. Otherwise (R(X,Y) = 0),  it does not.</a:t>
            </a:r>
          </a:p>
          <a:p>
            <a:pPr lvl="2"/>
            <a:r>
              <a:rPr lang="en-AU" sz="1800" dirty="0" smtClean="0"/>
              <a:t>Example, in IBE, R(ID</a:t>
            </a:r>
            <a:r>
              <a:rPr lang="en-AU" sz="1800" baseline="-25000" dirty="0" smtClean="0"/>
              <a:t>A</a:t>
            </a:r>
            <a:r>
              <a:rPr lang="en-AU" sz="1800" dirty="0" smtClean="0"/>
              <a:t>, ID</a:t>
            </a:r>
            <a:r>
              <a:rPr lang="en-AU" sz="1800" baseline="-25000" dirty="0"/>
              <a:t>A</a:t>
            </a:r>
            <a:r>
              <a:rPr lang="en-AU" sz="1800" dirty="0" smtClean="0"/>
              <a:t>) = 1, but R(ID</a:t>
            </a:r>
            <a:r>
              <a:rPr lang="en-AU" sz="1800" baseline="-25000" dirty="0"/>
              <a:t>A</a:t>
            </a:r>
            <a:r>
              <a:rPr lang="en-AU" sz="1800" dirty="0" smtClean="0"/>
              <a:t>, ID</a:t>
            </a:r>
            <a:r>
              <a:rPr lang="en-AU" sz="1800" baseline="-25000" dirty="0" smtClean="0"/>
              <a:t>B</a:t>
            </a:r>
            <a:r>
              <a:rPr lang="en-AU" sz="1800" dirty="0" smtClean="0"/>
              <a:t>) = 0 </a:t>
            </a:r>
          </a:p>
          <a:p>
            <a:pPr lvl="1"/>
            <a:r>
              <a:rPr lang="en-AU" sz="2200" dirty="0" smtClean="0"/>
              <a:t>Public key encryption system consists of four </a:t>
            </a:r>
            <a:r>
              <a:rPr lang="en-AU" sz="2200" dirty="0" err="1" smtClean="0"/>
              <a:t>radnomized</a:t>
            </a:r>
            <a:r>
              <a:rPr lang="en-AU" sz="2200" dirty="0" smtClean="0"/>
              <a:t> algorithms: </a:t>
            </a:r>
            <a:r>
              <a:rPr lang="en-AU" sz="2200" b="1" dirty="0" smtClean="0"/>
              <a:t>Setup, </a:t>
            </a:r>
            <a:r>
              <a:rPr lang="en-AU" sz="2200" b="1" dirty="0" err="1" smtClean="0"/>
              <a:t>KeyGen</a:t>
            </a:r>
            <a:r>
              <a:rPr lang="en-AU" sz="2200" b="1" dirty="0" smtClean="0"/>
              <a:t>, </a:t>
            </a:r>
            <a:r>
              <a:rPr lang="en-AU" sz="2200" b="1" dirty="0" err="1" smtClean="0"/>
              <a:t>Enc</a:t>
            </a:r>
            <a:r>
              <a:rPr lang="en-AU" sz="2200" b="1" dirty="0" smtClean="0"/>
              <a:t>, Dec</a:t>
            </a:r>
          </a:p>
          <a:p>
            <a:pPr lvl="2"/>
            <a:endParaRPr lang="en-AU" sz="1800" dirty="0" smtClean="0"/>
          </a:p>
          <a:p>
            <a:pPr lvl="2"/>
            <a:endParaRPr lang="en-AU" sz="1800" dirty="0"/>
          </a:p>
          <a:p>
            <a:pPr lvl="1"/>
            <a:endParaRPr lang="en-AU" sz="2000" dirty="0" smtClean="0"/>
          </a:p>
          <a:p>
            <a:pPr marL="0" indent="0">
              <a:buNone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026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Adaptive security model (CPA Security)</a:t>
            </a:r>
            <a:endParaRPr lang="en-AU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627784" y="1600200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Setup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8889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7170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Challenge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9047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Phase II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57955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Guess</a:t>
            </a:r>
            <a:endParaRPr lang="en-AU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657602" y="1600200"/>
            <a:ext cx="8316" cy="478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50294" y="1600200"/>
            <a:ext cx="19372" cy="478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051721" y="2142148"/>
            <a:ext cx="1224136" cy="298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Run </a:t>
            </a:r>
            <a:r>
              <a:rPr lang="en-AU" sz="1400" b="1" dirty="0" smtClean="0">
                <a:solidFill>
                  <a:schemeClr val="tx1"/>
                </a:solidFill>
              </a:rPr>
              <a:t>Setup </a:t>
            </a: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1538" y="12060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Simulator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457598" y="1196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Adversary</a:t>
            </a:r>
            <a:endParaRPr lang="en-AU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57602" y="2574196"/>
            <a:ext cx="3376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63789" y="1988840"/>
            <a:ext cx="3369873" cy="929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49690" y="170080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 query</a:t>
            </a:r>
            <a:endParaRPr lang="en-AU" sz="1600" dirty="0"/>
          </a:p>
        </p:txBody>
      </p:sp>
      <p:pic>
        <p:nvPicPr>
          <p:cNvPr id="19" name="Picture 4" descr="C:\Users\jk057\AppData\Local\Microsoft\Windows\Temporary Internet Files\Content.IE5\SU7HJ9OB\MC90043390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02" y="2224616"/>
            <a:ext cx="349580" cy="3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148064" y="22048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Public key</a:t>
            </a:r>
            <a:endParaRPr lang="en-AU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2043405" y="3128774"/>
            <a:ext cx="2093256" cy="298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Run </a:t>
            </a:r>
            <a:r>
              <a:rPr lang="en-AU" sz="1400" b="1" dirty="0" err="1" smtClean="0">
                <a:solidFill>
                  <a:schemeClr val="tx1"/>
                </a:solidFill>
              </a:rPr>
              <a:t>KeyGen</a:t>
            </a:r>
            <a:r>
              <a:rPr lang="en-AU" sz="1400" b="1" dirty="0" smtClean="0">
                <a:solidFill>
                  <a:schemeClr val="tx1"/>
                </a:solidFill>
              </a:rPr>
              <a:t>(MSK,PP, X</a:t>
            </a:r>
            <a:r>
              <a:rPr lang="en-AU" sz="1400" b="1" baseline="-25000" dirty="0" smtClean="0">
                <a:solidFill>
                  <a:schemeClr val="tx1"/>
                </a:solidFill>
              </a:rPr>
              <a:t>i</a:t>
            </a:r>
            <a:r>
              <a:rPr lang="en-AU" sz="1400" b="1" dirty="0" smtClean="0">
                <a:solidFill>
                  <a:schemeClr val="tx1"/>
                </a:solidFill>
              </a:rPr>
              <a:t>)</a:t>
            </a:r>
            <a:endParaRPr lang="en-AU" sz="1400" b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49286" y="3530044"/>
            <a:ext cx="3420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649286" y="3010296"/>
            <a:ext cx="3384376" cy="1207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09326" y="2718212"/>
            <a:ext cx="3032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</a:t>
            </a:r>
            <a:r>
              <a:rPr lang="en-AU" sz="1600" baseline="-25000" dirty="0" smtClean="0"/>
              <a:t>i</a:t>
            </a:r>
            <a:r>
              <a:rPr lang="en-AU" sz="1600" dirty="0" smtClean="0"/>
              <a:t>;                    )</a:t>
            </a:r>
            <a:endParaRPr lang="en-A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139748" y="319149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26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6221" y="3222268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왼쪽으로 구부러진 화살표 2"/>
          <p:cNvSpPr/>
          <p:nvPr/>
        </p:nvSpPr>
        <p:spPr>
          <a:xfrm>
            <a:off x="6474027" y="3022370"/>
            <a:ext cx="296348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오른쪽으로 구부러진 화살표 3"/>
          <p:cNvSpPr/>
          <p:nvPr/>
        </p:nvSpPr>
        <p:spPr>
          <a:xfrm flipV="1">
            <a:off x="6160575" y="3010296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Rounded Rectangle 20"/>
          <p:cNvSpPr/>
          <p:nvPr/>
        </p:nvSpPr>
        <p:spPr>
          <a:xfrm>
            <a:off x="1979712" y="4365104"/>
            <a:ext cx="1736215" cy="298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Run </a:t>
            </a:r>
            <a:r>
              <a:rPr lang="en-AU" sz="1400" b="1" dirty="0" err="1" smtClean="0">
                <a:solidFill>
                  <a:schemeClr val="tx1"/>
                </a:solidFill>
              </a:rPr>
              <a:t>Enc</a:t>
            </a:r>
            <a:r>
              <a:rPr lang="en-AU" sz="1400" b="1" dirty="0" smtClean="0">
                <a:solidFill>
                  <a:schemeClr val="tx1"/>
                </a:solidFill>
              </a:rPr>
              <a:t>(PP, M</a:t>
            </a:r>
            <a:r>
              <a:rPr lang="en-AU" sz="1400" b="1" baseline="-25000" dirty="0" smtClean="0">
                <a:solidFill>
                  <a:schemeClr val="tx1"/>
                </a:solidFill>
              </a:rPr>
              <a:t>B</a:t>
            </a:r>
            <a:r>
              <a:rPr lang="en-AU" sz="1400" b="1" dirty="0" smtClean="0">
                <a:solidFill>
                  <a:schemeClr val="tx1"/>
                </a:solidFill>
              </a:rPr>
              <a:t> ,Y)</a:t>
            </a:r>
            <a:endParaRPr lang="en-AU" sz="1400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1"/>
          <p:cNvCxnSpPr/>
          <p:nvPr/>
        </p:nvCxnSpPr>
        <p:spPr>
          <a:xfrm flipV="1">
            <a:off x="2649286" y="4724680"/>
            <a:ext cx="3392692" cy="2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45634" y="3636313"/>
            <a:ext cx="3016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mtClean="0"/>
              <a:t>Challenge query (M</a:t>
            </a:r>
            <a:r>
              <a:rPr lang="en-AU" sz="1600" baseline="-25000" smtClean="0"/>
              <a:t>0</a:t>
            </a:r>
            <a:r>
              <a:rPr lang="en-AU" sz="1600" smtClean="0"/>
              <a:t>, M</a:t>
            </a:r>
            <a:r>
              <a:rPr lang="en-AU" sz="1600" baseline="-25000" smtClean="0"/>
              <a:t>1</a:t>
            </a:r>
            <a:r>
              <a:rPr lang="en-AU" sz="1600" smtClean="0"/>
              <a:t>, Y)</a:t>
            </a:r>
            <a:endParaRPr lang="en-A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194563" y="4416175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Challenge </a:t>
            </a:r>
            <a:r>
              <a:rPr lang="en-AU" sz="1600" dirty="0" err="1" smtClean="0"/>
              <a:t>Cipehrtext</a:t>
            </a:r>
            <a:endParaRPr lang="en-AU" sz="1600" dirty="0"/>
          </a:p>
        </p:txBody>
      </p:sp>
      <p:cxnSp>
        <p:nvCxnSpPr>
          <p:cNvPr id="32" name="Straight Arrow Connector 22"/>
          <p:cNvCxnSpPr/>
          <p:nvPr/>
        </p:nvCxnSpPr>
        <p:spPr>
          <a:xfrm>
            <a:off x="2655473" y="3933520"/>
            <a:ext cx="3414193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20"/>
          <p:cNvSpPr/>
          <p:nvPr/>
        </p:nvSpPr>
        <p:spPr>
          <a:xfrm>
            <a:off x="2043405" y="5210635"/>
            <a:ext cx="2093256" cy="2986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Run </a:t>
            </a:r>
            <a:r>
              <a:rPr lang="en-AU" sz="1400" b="1" dirty="0" err="1" smtClean="0">
                <a:solidFill>
                  <a:schemeClr val="tx1"/>
                </a:solidFill>
              </a:rPr>
              <a:t>KeyGen</a:t>
            </a:r>
            <a:r>
              <a:rPr lang="en-AU" sz="1400" b="1" dirty="0" smtClean="0">
                <a:solidFill>
                  <a:schemeClr val="tx1"/>
                </a:solidFill>
              </a:rPr>
              <a:t>(MSK, PP, X</a:t>
            </a:r>
            <a:r>
              <a:rPr lang="en-AU" sz="1400" b="1" baseline="-25000" dirty="0">
                <a:solidFill>
                  <a:schemeClr val="tx1"/>
                </a:solidFill>
              </a:rPr>
              <a:t>i</a:t>
            </a:r>
            <a:r>
              <a:rPr lang="en-AU" sz="1400" b="1" dirty="0" smtClean="0">
                <a:solidFill>
                  <a:schemeClr val="tx1"/>
                </a:solidFill>
              </a:rPr>
              <a:t>)</a:t>
            </a:r>
            <a:endParaRPr lang="en-AU" sz="14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21"/>
          <p:cNvCxnSpPr/>
          <p:nvPr/>
        </p:nvCxnSpPr>
        <p:spPr>
          <a:xfrm>
            <a:off x="2649286" y="5642683"/>
            <a:ext cx="3392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2"/>
          <p:cNvCxnSpPr/>
          <p:nvPr/>
        </p:nvCxnSpPr>
        <p:spPr>
          <a:xfrm>
            <a:off x="2657602" y="5124120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09326" y="4800073"/>
            <a:ext cx="3382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 query (X</a:t>
            </a:r>
            <a:r>
              <a:rPr lang="en-AU" sz="1600" b="1" baseline="-25000" dirty="0" smtClean="0"/>
              <a:t>i</a:t>
            </a:r>
            <a:r>
              <a:rPr lang="en-AU" sz="1600" dirty="0" smtClean="0"/>
              <a:t>;                          )</a:t>
            </a:r>
            <a:endParaRPr lang="en-A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139748" y="5273351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Private key</a:t>
            </a:r>
            <a:endParaRPr lang="en-AU" sz="1600" dirty="0"/>
          </a:p>
        </p:txBody>
      </p:sp>
      <p:pic>
        <p:nvPicPr>
          <p:cNvPr id="38" name="Picture 6" descr="C:\Users\jk057\AppData\Local\Microsoft\Windows\Temporary Internet Files\Content.IE5\L67131TV\MC900390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6221" y="5304129"/>
            <a:ext cx="327321" cy="25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왼쪽으로 구부러진 화살표 38"/>
          <p:cNvSpPr/>
          <p:nvPr/>
        </p:nvSpPr>
        <p:spPr>
          <a:xfrm>
            <a:off x="6474026" y="5104231"/>
            <a:ext cx="296349" cy="538452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오른쪽으로 구부러진 화살표 39"/>
          <p:cNvSpPr/>
          <p:nvPr/>
        </p:nvSpPr>
        <p:spPr>
          <a:xfrm flipV="1">
            <a:off x="6160575" y="5092157"/>
            <a:ext cx="288032" cy="5197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ounded Rectangle 20"/>
              <p:cNvSpPr/>
              <p:nvPr/>
            </p:nvSpPr>
            <p:spPr>
              <a:xfrm>
                <a:off x="1979713" y="4008120"/>
                <a:ext cx="1224136" cy="29861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sz="1400" b="1" dirty="0" smtClean="0">
                    <a:solidFill>
                      <a:schemeClr val="tx1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AU" sz="1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AU" sz="1400" b="1" dirty="0" smtClean="0">
                    <a:solidFill>
                      <a:schemeClr val="tx1"/>
                    </a:solidFill>
                  </a:rPr>
                  <a:t> {0,1} </a:t>
                </a:r>
                <a:endParaRPr lang="en-AU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3" y="4008120"/>
                <a:ext cx="1224136" cy="298618"/>
              </a:xfrm>
              <a:prstGeom prst="roundRect">
                <a:avLst/>
              </a:prstGeom>
              <a:blipFill rotWithShape="1">
                <a:blip r:embed="rId4"/>
                <a:stretch>
                  <a:fillRect t="-4167" b="-229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21"/>
          <p:cNvCxnSpPr/>
          <p:nvPr/>
        </p:nvCxnSpPr>
        <p:spPr>
          <a:xfrm>
            <a:off x="2657602" y="5991155"/>
            <a:ext cx="3392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53746" y="5682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Guess?</a:t>
            </a:r>
            <a:endParaRPr lang="en-AU" sz="1600" dirty="0"/>
          </a:p>
        </p:txBody>
      </p:sp>
      <p:cxnSp>
        <p:nvCxnSpPr>
          <p:cNvPr id="70" name="Straight Arrow Connector 22"/>
          <p:cNvCxnSpPr/>
          <p:nvPr/>
        </p:nvCxnSpPr>
        <p:spPr>
          <a:xfrm>
            <a:off x="2665918" y="6263759"/>
            <a:ext cx="3376060" cy="1046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995864" y="597076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0 or 1</a:t>
            </a:r>
            <a:endParaRPr lang="en-AU" sz="1600" dirty="0"/>
          </a:p>
        </p:txBody>
      </p:sp>
      <p:cxnSp>
        <p:nvCxnSpPr>
          <p:cNvPr id="73" name="직선 연결선 72"/>
          <p:cNvCxnSpPr/>
          <p:nvPr/>
        </p:nvCxnSpPr>
        <p:spPr>
          <a:xfrm>
            <a:off x="539552" y="2718212"/>
            <a:ext cx="77768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>
            <a:off x="467544" y="3645024"/>
            <a:ext cx="77768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395536" y="4832777"/>
            <a:ext cx="77768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395536" y="5696873"/>
            <a:ext cx="77768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그룹 89"/>
          <p:cNvGrpSpPr/>
          <p:nvPr/>
        </p:nvGrpSpPr>
        <p:grpSpPr>
          <a:xfrm>
            <a:off x="457200" y="836712"/>
            <a:ext cx="5586492" cy="873388"/>
            <a:chOff x="457200" y="836712"/>
            <a:chExt cx="5586492" cy="873388"/>
          </a:xfrm>
        </p:grpSpPr>
        <p:cxnSp>
          <p:nvCxnSpPr>
            <p:cNvPr id="82" name="직선 화살표 연결선 81"/>
            <p:cNvCxnSpPr/>
            <p:nvPr/>
          </p:nvCxnSpPr>
          <p:spPr>
            <a:xfrm flipH="1">
              <a:off x="2659316" y="1700808"/>
              <a:ext cx="3384376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직사각형 82"/>
            <p:cNvSpPr/>
            <p:nvPr/>
          </p:nvSpPr>
          <p:spPr>
            <a:xfrm>
              <a:off x="4423562" y="1340768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altLang="ko-KR" dirty="0"/>
                <a:t>Y</a:t>
              </a:r>
              <a:endParaRPr lang="ko-KR" altLang="en-US" dirty="0"/>
            </a:p>
          </p:txBody>
        </p:sp>
        <p:cxnSp>
          <p:nvCxnSpPr>
            <p:cNvPr id="87" name="직선 연결선 86"/>
            <p:cNvCxnSpPr>
              <a:stCxn id="2" idx="1"/>
            </p:cNvCxnSpPr>
            <p:nvPr/>
          </p:nvCxnSpPr>
          <p:spPr>
            <a:xfrm flipV="1">
              <a:off x="457200" y="836712"/>
              <a:ext cx="2026568" cy="942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 flipV="1">
              <a:off x="467544" y="908720"/>
              <a:ext cx="2026568" cy="942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67544" y="1124744"/>
              <a:ext cx="2026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solidFill>
                    <a:srgbClr val="FF0000"/>
                  </a:solidFill>
                </a:rPr>
                <a:t>Selective</a:t>
              </a:r>
              <a:endParaRPr lang="ko-KR" altLang="en-US" sz="28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77366" y="2722523"/>
                <a:ext cx="1076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600" b="0" i="1" smtClean="0">
                          <a:latin typeface="Cambria Math"/>
                        </a:rPr>
                        <m:t>𝑖</m:t>
                      </m:r>
                      <m:r>
                        <a:rPr lang="en-AU" sz="1600" b="0" i="1" smtClean="0">
                          <a:latin typeface="Cambria Math"/>
                        </a:rPr>
                        <m:t>∈[1, </m:t>
                      </m:r>
                      <m:sSub>
                        <m:sSubPr>
                          <m:ctrlPr>
                            <a:rPr lang="en-AU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sz="1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AU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AU" sz="16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AU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366" y="2722523"/>
                <a:ext cx="1076577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73826" y="4818638"/>
                <a:ext cx="15162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600" b="0" i="1" smtClean="0">
                          <a:latin typeface="Cambria Math"/>
                        </a:rPr>
                        <m:t>𝑖</m:t>
                      </m:r>
                      <m:r>
                        <a:rPr lang="en-AU" sz="1600" b="0" i="1" smtClean="0">
                          <a:latin typeface="Cambria Math"/>
                        </a:rPr>
                        <m:t>∈[</m:t>
                      </m:r>
                      <m:sSub>
                        <m:sSubPr>
                          <m:ctrlPr>
                            <a:rPr lang="en-AU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sz="1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AU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AU" sz="1600" b="0" i="1" smtClean="0">
                          <a:latin typeface="Cambria Math"/>
                        </a:rPr>
                        <m:t>+1,</m:t>
                      </m:r>
                      <m:r>
                        <a:rPr lang="en-AU" sz="1600" b="0" i="1" smtClean="0">
                          <a:latin typeface="Cambria Math"/>
                        </a:rPr>
                        <m:t>𝑞</m:t>
                      </m:r>
                      <m:r>
                        <a:rPr lang="en-AU" sz="16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AU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26" y="4818638"/>
                <a:ext cx="151626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732240" y="5153802"/>
                <a:ext cx="2194288" cy="57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600" b="0" i="1" smtClean="0">
                          <a:latin typeface="Cambria Math"/>
                        </a:rPr>
                        <m:t>𝑠</m:t>
                      </m:r>
                      <m:r>
                        <a:rPr lang="en-AU" sz="1600" b="0" i="1" smtClean="0">
                          <a:latin typeface="Cambria Math"/>
                        </a:rPr>
                        <m:t>.</m:t>
                      </m:r>
                      <m:r>
                        <a:rPr lang="en-AU" sz="1600" b="0" i="1" smtClean="0">
                          <a:latin typeface="Cambria Math"/>
                        </a:rPr>
                        <m:t>𝑡</m:t>
                      </m:r>
                      <m:r>
                        <a:rPr lang="en-AU" sz="1600" b="0" i="1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r>
                  <a:rPr lang="en-AU" sz="1600" b="0" i="1" dirty="0" smtClean="0">
                    <a:latin typeface="Cambria Math"/>
                  </a:rPr>
                  <a:t/>
                </a:r>
                <a:br>
                  <a:rPr lang="en-AU" sz="1600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AU" sz="1600" b="0" i="1" smtClean="0">
                        <a:latin typeface="Cambria Math"/>
                      </a:rPr>
                      <m:t>𝑌</m:t>
                    </m:r>
                    <m:r>
                      <a:rPr lang="en-AU" sz="1600" b="0" i="1" smtClean="0">
                        <a:latin typeface="Cambria Math"/>
                      </a:rPr>
                      <m:t>∉{</m:t>
                    </m:r>
                    <m:sSub>
                      <m:sSubPr>
                        <m:ctrlPr>
                          <a:rPr lang="en-AU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AU" sz="1600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AU" sz="1600" b="0" i="0" smtClean="0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AU" sz="1600" b="0" i="0" smtClean="0">
                        <a:latin typeface="Cambria Math"/>
                      </a:rPr>
                      <m:t>;</m:t>
                    </m:r>
                    <m:r>
                      <a:rPr lang="en-AU" sz="1600" i="1">
                        <a:latin typeface="Cambria Math"/>
                      </a:rPr>
                      <m:t>𝑖</m:t>
                    </m:r>
                    <m:r>
                      <a:rPr lang="en-AU" sz="1600" i="1">
                        <a:latin typeface="Cambria Math"/>
                      </a:rPr>
                      <m:t>∈[</m:t>
                    </m:r>
                    <m:sSub>
                      <m:sSubPr>
                        <m:ctrlPr>
                          <a:rPr lang="en-A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AU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AU" sz="1600" i="1">
                        <a:latin typeface="Cambria Math"/>
                      </a:rPr>
                      <m:t>+1,</m:t>
                    </m:r>
                    <m:r>
                      <a:rPr lang="en-AU" sz="1600" i="1">
                        <a:latin typeface="Cambria Math"/>
                      </a:rPr>
                      <m:t>𝑞</m:t>
                    </m:r>
                    <m:r>
                      <a:rPr lang="en-AU" sz="1600" i="1">
                        <a:latin typeface="Cambria Math"/>
                      </a:rPr>
                      <m:t>]</m:t>
                    </m:r>
                  </m:oMath>
                </a14:m>
                <a:r>
                  <a:rPr lang="en-AU" sz="1600" dirty="0" smtClean="0"/>
                  <a:t>}</a:t>
                </a:r>
                <a:endParaRPr lang="en-AU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5153802"/>
                <a:ext cx="2194288" cy="579454"/>
              </a:xfrm>
              <a:prstGeom prst="rect">
                <a:avLst/>
              </a:prstGeom>
              <a:blipFill rotWithShape="1">
                <a:blip r:embed="rId7"/>
                <a:stretch>
                  <a:fillRect b="-136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72200" y="4086364"/>
                <a:ext cx="2194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1600" b="0" i="1" smtClean="0">
                        <a:latin typeface="Cambria Math"/>
                      </a:rPr>
                      <m:t>𝑠</m:t>
                    </m:r>
                    <m:r>
                      <a:rPr lang="en-AU" sz="1600" b="0" i="1" smtClean="0">
                        <a:latin typeface="Cambria Math"/>
                      </a:rPr>
                      <m:t>.</m:t>
                    </m:r>
                    <m:r>
                      <a:rPr lang="en-AU" sz="1600" b="0" i="1" smtClean="0">
                        <a:latin typeface="Cambria Math"/>
                      </a:rPr>
                      <m:t>𝑡</m:t>
                    </m:r>
                    <m:r>
                      <a:rPr lang="en-AU" sz="1600" b="0" i="1" smtClean="0">
                        <a:latin typeface="Cambria Math"/>
                      </a:rPr>
                      <m:t>. </m:t>
                    </m:r>
                    <m:r>
                      <a:rPr lang="en-AU" sz="1600" b="0" i="1" smtClean="0">
                        <a:latin typeface="Cambria Math"/>
                      </a:rPr>
                      <m:t>𝑌</m:t>
                    </m:r>
                    <m:r>
                      <a:rPr lang="en-AU" sz="1600" b="0" i="1" smtClean="0">
                        <a:latin typeface="Cambria Math"/>
                      </a:rPr>
                      <m:t>∉{</m:t>
                    </m:r>
                    <m:sSub>
                      <m:sSubPr>
                        <m:ctrlPr>
                          <a:rPr lang="en-AU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AU" sz="1600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AU" sz="1600" b="0" i="0" smtClean="0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AU" sz="1600" b="0" i="0" smtClean="0">
                        <a:latin typeface="Cambria Math"/>
                      </a:rPr>
                      <m:t>;</m:t>
                    </m:r>
                    <m:r>
                      <a:rPr lang="en-AU" sz="1600" i="1">
                        <a:latin typeface="Cambria Math"/>
                      </a:rPr>
                      <m:t>𝑖</m:t>
                    </m:r>
                    <m:r>
                      <a:rPr lang="en-AU" sz="1600" i="1">
                        <a:latin typeface="Cambria Math"/>
                      </a:rPr>
                      <m:t>∈[1,</m:t>
                    </m:r>
                    <m:sSub>
                      <m:sSubPr>
                        <m:ctrlPr>
                          <a:rPr lang="en-A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AU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AU" sz="1600" i="1">
                        <a:latin typeface="Cambria Math"/>
                      </a:rPr>
                      <m:t>]</m:t>
                    </m:r>
                  </m:oMath>
                </a14:m>
                <a:r>
                  <a:rPr lang="en-AU" sz="1600" dirty="0" smtClean="0"/>
                  <a:t>}</a:t>
                </a:r>
                <a:endParaRPr lang="en-AU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086364"/>
                <a:ext cx="2194288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23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15616" y="1484784"/>
            <a:ext cx="2304256" cy="34563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Partitioning Technique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smtClean="0"/>
              <a:t>Partitioning </a:t>
            </a:r>
            <a:r>
              <a:rPr lang="en-AU" sz="2400" dirty="0" smtClean="0"/>
              <a:t>the key space =&gt; Only Selective Security </a:t>
            </a:r>
            <a:r>
              <a:rPr lang="en-AU" sz="2400" dirty="0" smtClean="0"/>
              <a:t>if functionality of Public key scheme </a:t>
            </a:r>
            <a:r>
              <a:rPr lang="en-AU" sz="2400" dirty="0" smtClean="0"/>
              <a:t>become </a:t>
            </a:r>
            <a:r>
              <a:rPr lang="en-AU" sz="2400" dirty="0" err="1" smtClean="0"/>
              <a:t>complecate</a:t>
            </a:r>
            <a:r>
              <a:rPr lang="en-AU" sz="2400" dirty="0" smtClean="0"/>
              <a:t>. </a:t>
            </a:r>
            <a:r>
              <a:rPr lang="en-AU" sz="2400" dirty="0" smtClean="0"/>
              <a:t>(such as ABE, IPE, Spatial Encryption ,…)</a:t>
            </a:r>
            <a:endParaRPr lang="en-AU" sz="2400" dirty="0"/>
          </a:p>
        </p:txBody>
      </p:sp>
      <p:sp>
        <p:nvSpPr>
          <p:cNvPr id="4" name="Oval 3"/>
          <p:cNvSpPr/>
          <p:nvPr/>
        </p:nvSpPr>
        <p:spPr>
          <a:xfrm>
            <a:off x="1763688" y="2348880"/>
            <a:ext cx="1152128" cy="15952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547664" y="116372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Key Space</a:t>
            </a:r>
            <a:endParaRPr lang="ko-KR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15716" y="1713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1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91401" y="21087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2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4824" y="3461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X</a:t>
            </a:r>
            <a:r>
              <a:rPr lang="en-US" altLang="ko-KR" sz="1400" dirty="0" err="1" smtClean="0"/>
              <a:t>q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0787" y="337833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4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84004" y="2372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/>
              <a:t>9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39373" y="2801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/>
              <a:t>5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3788" y="39592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7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70281" y="397045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/>
              <a:t>6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8323" y="43286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10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62559" y="195259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sz="1400" dirty="0" smtClean="0"/>
              <a:t>8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28752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29548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3066615" y="2137265"/>
            <a:ext cx="785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54277" y="181409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Phase I</a:t>
            </a:r>
          </a:p>
          <a:p>
            <a:r>
              <a:rPr lang="en-US" altLang="ko-KR" dirty="0" smtClean="0"/>
              <a:t>Phase II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290879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Challenge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2699792" y="3068960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그룹 55"/>
          <p:cNvGrpSpPr/>
          <p:nvPr/>
        </p:nvGrpSpPr>
        <p:grpSpPr>
          <a:xfrm>
            <a:off x="5076056" y="1163722"/>
            <a:ext cx="3096344" cy="3777446"/>
            <a:chOff x="5076056" y="1163722"/>
            <a:chExt cx="3096344" cy="3777446"/>
          </a:xfrm>
        </p:grpSpPr>
        <p:sp>
          <p:nvSpPr>
            <p:cNvPr id="29" name="Oval 4"/>
            <p:cNvSpPr/>
            <p:nvPr/>
          </p:nvSpPr>
          <p:spPr>
            <a:xfrm>
              <a:off x="5724128" y="1484784"/>
              <a:ext cx="2304256" cy="34563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56176" y="1163722"/>
              <a:ext cx="2016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/>
                <a:t>Key Space</a:t>
              </a:r>
              <a:endParaRPr lang="ko-KR" alt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24228" y="17139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1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9913" y="210872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2</a:t>
              </a:r>
              <a:endParaRPr lang="ko-KR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33336" y="34619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X</a:t>
              </a:r>
              <a:r>
                <a:rPr lang="en-US" altLang="ko-KR" sz="1400" dirty="0" err="1" smtClean="0"/>
                <a:t>q</a:t>
              </a:r>
              <a:endParaRPr lang="ko-KR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99299" y="337833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4</a:t>
              </a:r>
              <a:endParaRPr lang="ko-KR" alt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92516" y="23722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/>
                <a:t>9</a:t>
              </a:r>
              <a:endParaRPr lang="ko-KR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47885" y="28019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/>
                <a:t>5</a:t>
              </a:r>
              <a:endParaRPr lang="ko-KR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72300" y="395928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7</a:t>
              </a:r>
              <a:endParaRPr lang="ko-KR" alt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178793" y="397045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/>
                <a:t>6</a:t>
              </a:r>
              <a:endParaRPr lang="ko-KR" alt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56835" y="432861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10</a:t>
              </a:r>
              <a:endParaRPr lang="ko-KR" alt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1071" y="195259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</a:t>
              </a:r>
              <a:r>
                <a:rPr lang="en-US" altLang="ko-KR" sz="1400" dirty="0" smtClean="0"/>
                <a:t>8</a:t>
              </a:r>
              <a:endParaRPr lang="ko-KR" alt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96336" y="287527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…</a:t>
              </a:r>
              <a:endParaRPr lang="ko-KR" alt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04248" y="291565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</a:t>
              </a:r>
              <a:endParaRPr lang="ko-KR" altLang="en-US" dirty="0"/>
            </a:p>
          </p:txBody>
        </p:sp>
        <p:cxnSp>
          <p:nvCxnSpPr>
            <p:cNvPr id="47" name="직선 화살표 연결선 46"/>
            <p:cNvCxnSpPr/>
            <p:nvPr/>
          </p:nvCxnSpPr>
          <p:spPr>
            <a:xfrm flipH="1">
              <a:off x="5076056" y="2137265"/>
              <a:ext cx="77182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/>
            <p:nvPr/>
          </p:nvCxnSpPr>
          <p:spPr>
            <a:xfrm flipH="1">
              <a:off x="5076056" y="3068960"/>
              <a:ext cx="17281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548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Dual System Encryption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Introduced by Waters </a:t>
            </a:r>
            <a:r>
              <a:rPr lang="en-AU" sz="1700" dirty="0" smtClean="0"/>
              <a:t>[Crypto 2009]</a:t>
            </a:r>
            <a:endParaRPr lang="en-AU" dirty="0" smtClean="0"/>
          </a:p>
          <a:p>
            <a:r>
              <a:rPr lang="en-AU" dirty="0" smtClean="0"/>
              <a:t>It uses semi-functional </a:t>
            </a:r>
            <a:r>
              <a:rPr lang="en-AU" dirty="0" err="1" smtClean="0"/>
              <a:t>ciphertext</a:t>
            </a:r>
            <a:r>
              <a:rPr lang="en-AU" dirty="0" smtClean="0"/>
              <a:t> and semi-functional keys which are only used in the security proof.</a:t>
            </a:r>
          </a:p>
          <a:p>
            <a:r>
              <a:rPr lang="en-AU" dirty="0" smtClean="0"/>
              <a:t>In Dual System Encryption, the security of an encryption scheme is proved by showing following </a:t>
            </a:r>
          </a:p>
          <a:p>
            <a:pPr lvl="1"/>
            <a:r>
              <a:rPr lang="en-AU" dirty="0" smtClean="0"/>
              <a:t>Semi-functional </a:t>
            </a:r>
            <a:r>
              <a:rPr lang="en-AU" dirty="0" err="1" smtClean="0"/>
              <a:t>ciphertext</a:t>
            </a:r>
            <a:r>
              <a:rPr lang="en-AU" dirty="0" smtClean="0"/>
              <a:t> invariance</a:t>
            </a:r>
          </a:p>
          <a:p>
            <a:pPr lvl="1"/>
            <a:r>
              <a:rPr lang="en-AU" dirty="0" smtClean="0"/>
              <a:t>Semi-functional key invariance</a:t>
            </a:r>
          </a:p>
          <a:p>
            <a:pPr lvl="1"/>
            <a:r>
              <a:rPr lang="en-AU" dirty="0" smtClean="0"/>
              <a:t>Semi-functional security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89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Semi-functionality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492713"/>
              </p:ext>
            </p:extLst>
          </p:nvPr>
        </p:nvGraphicFramePr>
        <p:xfrm>
          <a:off x="1105272" y="1600199"/>
          <a:ext cx="7139136" cy="211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12"/>
                <a:gridCol w="2379712"/>
                <a:gridCol w="2379712"/>
              </a:tblGrid>
              <a:tr h="705611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Decrypt?</a:t>
                      </a:r>
                      <a:endParaRPr lang="en-AU" sz="20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Normal</a:t>
                      </a:r>
                      <a:r>
                        <a:rPr lang="en-AU" sz="2000" baseline="0" dirty="0" smtClean="0"/>
                        <a:t> Key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Semi-functional</a:t>
                      </a:r>
                      <a:r>
                        <a:rPr lang="en-AU" sz="2000" baseline="0" dirty="0" smtClean="0"/>
                        <a:t> Key</a:t>
                      </a:r>
                      <a:endParaRPr lang="en-AU" sz="2000" dirty="0"/>
                    </a:p>
                  </a:txBody>
                  <a:tcPr anchor="ctr"/>
                </a:tc>
              </a:tr>
              <a:tr h="705611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Normal </a:t>
                      </a:r>
                      <a:r>
                        <a:rPr lang="en-AU" sz="2000" dirty="0" err="1" smtClean="0"/>
                        <a:t>Ciphertext</a:t>
                      </a:r>
                      <a:endParaRPr lang="en-AU" sz="20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705611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Semi-functional </a:t>
                      </a:r>
                      <a:r>
                        <a:rPr lang="en-AU" sz="2000" dirty="0" err="1" smtClean="0"/>
                        <a:t>Ciphertext</a:t>
                      </a:r>
                      <a:endParaRPr lang="en-AU" sz="200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33056"/>
            <a:ext cx="8229600" cy="2193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We must show that two security games are invariant</a:t>
            </a:r>
          </a:p>
          <a:p>
            <a:pPr lvl="1"/>
            <a:r>
              <a:rPr lang="en-AU" dirty="0" err="1" smtClean="0"/>
              <a:t>Game</a:t>
            </a:r>
            <a:r>
              <a:rPr lang="en-AU" baseline="-25000" dirty="0" err="1" smtClean="0"/>
              <a:t>Real</a:t>
            </a:r>
            <a:r>
              <a:rPr lang="en-AU" dirty="0" smtClean="0"/>
              <a:t>: All keys and the challenge </a:t>
            </a:r>
            <a:r>
              <a:rPr lang="en-AU" dirty="0" err="1" smtClean="0"/>
              <a:t>ciphertext</a:t>
            </a:r>
            <a:r>
              <a:rPr lang="en-AU" dirty="0" smtClean="0"/>
              <a:t> are normal </a:t>
            </a:r>
          </a:p>
          <a:p>
            <a:pPr lvl="1"/>
            <a:r>
              <a:rPr lang="en-AU" dirty="0" err="1" smtClean="0"/>
              <a:t>Game</a:t>
            </a:r>
            <a:r>
              <a:rPr lang="en-AU" baseline="-25000" dirty="0" err="1" smtClean="0"/>
              <a:t>Final</a:t>
            </a:r>
            <a:r>
              <a:rPr lang="en-AU" dirty="0" smtClean="0"/>
              <a:t>: All keys and the challenge </a:t>
            </a:r>
            <a:r>
              <a:rPr lang="en-AU" dirty="0" err="1" smtClean="0"/>
              <a:t>ciphertext</a:t>
            </a:r>
            <a:r>
              <a:rPr lang="en-AU" dirty="0" smtClean="0"/>
              <a:t> are semi-functional. Additionally, the message are replaced by the random message.</a:t>
            </a:r>
          </a:p>
          <a:p>
            <a:pPr lvl="1"/>
            <a:r>
              <a:rPr lang="en-AU" dirty="0" smtClean="0"/>
              <a:t>Between both, Game</a:t>
            </a:r>
            <a:r>
              <a:rPr lang="en-AU" baseline="-25000" dirty="0" smtClean="0"/>
              <a:t>0</a:t>
            </a:r>
            <a:r>
              <a:rPr lang="en-AU" dirty="0" smtClean="0"/>
              <a:t>, Game</a:t>
            </a:r>
            <a:r>
              <a:rPr lang="en-AU" baseline="-25000" dirty="0" smtClean="0"/>
              <a:t>1</a:t>
            </a:r>
            <a:r>
              <a:rPr lang="en-AU" dirty="0" smtClean="0"/>
              <a:t>, Game</a:t>
            </a:r>
            <a:r>
              <a:rPr lang="en-AU" baseline="-25000" dirty="0" smtClean="0"/>
              <a:t>2</a:t>
            </a:r>
            <a:r>
              <a:rPr lang="en-AU" dirty="0" smtClean="0"/>
              <a:t>,… </a:t>
            </a:r>
            <a:r>
              <a:rPr lang="en-AU" dirty="0" err="1" smtClean="0"/>
              <a:t>Game</a:t>
            </a:r>
            <a:r>
              <a:rPr lang="en-AU" baseline="-25000" dirty="0" err="1" smtClean="0"/>
              <a:t>q</a:t>
            </a:r>
            <a:endParaRPr lang="en-AU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24836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Yes!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24836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Yes!</a:t>
            </a:r>
            <a:endParaRPr lang="ko-KR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320833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Yes!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320833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No…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48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2197</Words>
  <Application>Microsoft Office PowerPoint</Application>
  <PresentationFormat>On-screen Show (4:3)</PresentationFormat>
  <Paragraphs>356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Dual System Encryption: Concept, History and Recent works </vt:lpstr>
      <vt:lpstr>Introduction</vt:lpstr>
      <vt:lpstr>Strategy of Security Proof</vt:lpstr>
      <vt:lpstr>Strategy of Security Proof</vt:lpstr>
      <vt:lpstr>Strategy of Security Proof</vt:lpstr>
      <vt:lpstr>Adaptive security model (CPA Security)</vt:lpstr>
      <vt:lpstr>Partitioning Technique</vt:lpstr>
      <vt:lpstr>Dual System Encryption</vt:lpstr>
      <vt:lpstr>Semi-functionality</vt:lpstr>
      <vt:lpstr>Semi-functional Ciphertext Invariance</vt:lpstr>
      <vt:lpstr>Invariance of two games</vt:lpstr>
      <vt:lpstr>Semi-functional Ciphertext Invariance</vt:lpstr>
      <vt:lpstr>Semi-functional Key Invariance</vt:lpstr>
      <vt:lpstr>Semi-functional Key Invariance</vt:lpstr>
      <vt:lpstr>Dual System Encryption</vt:lpstr>
      <vt:lpstr>Nominally Semi-functionality</vt:lpstr>
      <vt:lpstr>How to hide the Nominality</vt:lpstr>
      <vt:lpstr>Hidden Lemma</vt:lpstr>
      <vt:lpstr>Nominally Semi-functionality</vt:lpstr>
      <vt:lpstr>Hidden Lemmas</vt:lpstr>
      <vt:lpstr>Hidden Lemmas</vt:lpstr>
      <vt:lpstr>Why this is possible?</vt:lpstr>
      <vt:lpstr>Semi-functional Security</vt:lpstr>
      <vt:lpstr>DSE via Encodings</vt:lpstr>
      <vt:lpstr>DSE via Encoding</vt:lpstr>
      <vt:lpstr>Encoding example (IBE)</vt:lpstr>
      <vt:lpstr>Encoding example</vt:lpstr>
      <vt:lpstr>Encoding example</vt:lpstr>
      <vt:lpstr>References</vt:lpstr>
    </vt:vector>
  </TitlesOfParts>
  <Company>University of Wollongong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System Encryption: Concept, History and Recent works</dc:title>
  <dc:creator>jk057</dc:creator>
  <cp:lastModifiedBy>jk057</cp:lastModifiedBy>
  <cp:revision>61</cp:revision>
  <dcterms:created xsi:type="dcterms:W3CDTF">2014-12-04T05:06:33Z</dcterms:created>
  <dcterms:modified xsi:type="dcterms:W3CDTF">2014-12-05T04:36:42Z</dcterms:modified>
</cp:coreProperties>
</file>